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08" r:id="rId1"/>
  </p:sldMasterIdLst>
  <p:notesMasterIdLst>
    <p:notesMasterId r:id="rId27"/>
  </p:notesMasterIdLst>
  <p:sldIdLst>
    <p:sldId id="405" r:id="rId2"/>
    <p:sldId id="670" r:id="rId3"/>
    <p:sldId id="268" r:id="rId4"/>
    <p:sldId id="667" r:id="rId5"/>
    <p:sldId id="262" r:id="rId6"/>
    <p:sldId id="279" r:id="rId7"/>
    <p:sldId id="264" r:id="rId8"/>
    <p:sldId id="261" r:id="rId9"/>
    <p:sldId id="677" r:id="rId10"/>
    <p:sldId id="265" r:id="rId11"/>
    <p:sldId id="266" r:id="rId12"/>
    <p:sldId id="673" r:id="rId13"/>
    <p:sldId id="675" r:id="rId14"/>
    <p:sldId id="275" r:id="rId15"/>
    <p:sldId id="276" r:id="rId16"/>
    <p:sldId id="674" r:id="rId17"/>
    <p:sldId id="281" r:id="rId18"/>
    <p:sldId id="679" r:id="rId19"/>
    <p:sldId id="680" r:id="rId20"/>
    <p:sldId id="681" r:id="rId21"/>
    <p:sldId id="408" r:id="rId22"/>
    <p:sldId id="409" r:id="rId23"/>
    <p:sldId id="282" r:id="rId24"/>
    <p:sldId id="283" r:id="rId25"/>
    <p:sldId id="269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na" initials="M" lastIdx="1" clrIdx="0">
    <p:extLst>
      <p:ext uri="{19B8F6BF-5375-455C-9EA6-DF929625EA0E}">
        <p15:presenceInfo xmlns:p15="http://schemas.microsoft.com/office/powerpoint/2012/main" userId="Mari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5272"/>
    <a:srgbClr val="3333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Помірний стиль 2 –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Освіта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626F-4403-85D2-B6DB3C13355D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626F-4403-85D2-B6DB3C13355D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DC5B-4ED8-B01D-FD1EAB578550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F035-407D-B9E1-1721D4E00B19}"/>
              </c:ext>
            </c:extLst>
          </c:dPt>
          <c:dLbls>
            <c:dLbl>
              <c:idx val="1"/>
              <c:layout>
                <c:manualLayout>
                  <c:x val="-1.0426107630268879E-2"/>
                  <c:y val="-2.53480084182887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26F-4403-85D2-B6DB3C13355D}"/>
                </c:ext>
              </c:extLst>
            </c:dLbl>
            <c:dLbl>
              <c:idx val="2"/>
              <c:layout>
                <c:manualLayout>
                  <c:x val="-1.3901476840358504E-2"/>
                  <c:y val="-1.40822268990492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26F-4403-85D2-B6DB3C13355D}"/>
                </c:ext>
              </c:extLst>
            </c:dLbl>
            <c:dLbl>
              <c:idx val="3"/>
              <c:layout>
                <c:manualLayout>
                  <c:x val="0"/>
                  <c:y val="-5.351246221638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C5B-4ED8-B01D-FD1EAB578550}"/>
                </c:ext>
              </c:extLst>
            </c:dLbl>
            <c:dLbl>
              <c:idx val="4"/>
              <c:layout>
                <c:manualLayout>
                  <c:x val="5.7922820168160435E-3"/>
                  <c:y val="-2.42557714672258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035-407D-B9E1-1721D4E00B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 (ПРОЄКТ)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1700</c:v>
                </c:pt>
                <c:pt idx="1">
                  <c:v>1515.9</c:v>
                </c:pt>
                <c:pt idx="2">
                  <c:v>1545.7</c:v>
                </c:pt>
                <c:pt idx="3">
                  <c:v>1446.8</c:v>
                </c:pt>
                <c:pt idx="4">
                  <c:v>1500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5E-46B4-BC5E-5677346BB67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Наука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F035-407D-B9E1-1721D4E00B19}"/>
              </c:ext>
            </c:extLst>
          </c:dPt>
          <c:dLbls>
            <c:dLbl>
              <c:idx val="1"/>
              <c:layout>
                <c:manualLayout>
                  <c:x val="2.6644497277353758E-2"/>
                  <c:y val="-0.112657815192394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26F-4403-85D2-B6DB3C13355D}"/>
                </c:ext>
              </c:extLst>
            </c:dLbl>
            <c:dLbl>
              <c:idx val="2"/>
              <c:layout>
                <c:manualLayout>
                  <c:x val="3.4753692100896176E-2"/>
                  <c:y val="-0.168986722788591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26F-4403-85D2-B6DB3C13355D}"/>
                </c:ext>
              </c:extLst>
            </c:dLbl>
            <c:dLbl>
              <c:idx val="3"/>
              <c:layout>
                <c:manualLayout>
                  <c:x val="4.9813625344617973E-2"/>
                  <c:y val="-0.118290705952014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C5B-4ED8-B01D-FD1EAB578550}"/>
                </c:ext>
              </c:extLst>
            </c:dLbl>
            <c:dLbl>
              <c:idx val="4"/>
              <c:layout>
                <c:manualLayout>
                  <c:x val="2.5486040873990593E-2"/>
                  <c:y val="-2.20507013338417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035-407D-B9E1-1721D4E00B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 (ПРОЄКТ)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200</c:v>
                </c:pt>
                <c:pt idx="1">
                  <c:v>160.9</c:v>
                </c:pt>
                <c:pt idx="2">
                  <c:v>231.9</c:v>
                </c:pt>
                <c:pt idx="3">
                  <c:v>223.81</c:v>
                </c:pt>
                <c:pt idx="4">
                  <c:v>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5E-46B4-BC5E-5677346BB6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2090220559"/>
        <c:axId val="2008751055"/>
        <c:axId val="0"/>
      </c:bar3DChart>
      <c:catAx>
        <c:axId val="2090220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008751055"/>
        <c:crosses val="autoZero"/>
        <c:auto val="1"/>
        <c:lblAlgn val="ctr"/>
        <c:lblOffset val="100"/>
        <c:noMultiLvlLbl val="0"/>
      </c:catAx>
      <c:valAx>
        <c:axId val="20087510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090220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</c:legendEntry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noProof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Динаміка зміни</a:t>
            </a:r>
            <a:r>
              <a:rPr lang="uk-UA" baseline="0" noProof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контингенту за останні </a:t>
            </a:r>
            <a:r>
              <a:rPr lang="ru-RU" baseline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три роки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16198481864172093"/>
          <c:y val="2.336145360155742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9105691815929937"/>
          <c:y val="0.16116637962770983"/>
          <c:w val="0.7852297990244117"/>
          <c:h val="0.620025496906942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 </c:v>
                </c:pt>
              </c:strCache>
            </c:strRef>
          </c:tx>
          <c:spPr>
            <a:solidFill>
              <a:schemeClr val="accent5"/>
            </a:solidFill>
            <a:ln w="15875" cap="flat" cmpd="sng" algn="ctr">
              <a:solidFill>
                <a:schemeClr val="accent5">
                  <a:shade val="50000"/>
                </a:schemeClr>
              </a:solidFill>
              <a:prstDash val="solid"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255272"/>
              </a:solidFill>
              <a:ln w="15875" cap="flat" cmpd="sng" algn="ctr">
                <a:solidFill>
                  <a:schemeClr val="accent5">
                    <a:shade val="50000"/>
                  </a:schemeClr>
                </a:solidFill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01-A993-4B94-B696-8915F068F338}"/>
              </c:ext>
            </c:extLst>
          </c:dPt>
          <c:dPt>
            <c:idx val="2"/>
            <c:invertIfNegative val="0"/>
            <c:bubble3D val="0"/>
            <c:spPr>
              <a:solidFill>
                <a:srgbClr val="255272"/>
              </a:solidFill>
              <a:ln w="15875" cap="flat" cmpd="sng" algn="ctr">
                <a:solidFill>
                  <a:schemeClr val="accent5">
                    <a:shade val="50000"/>
                  </a:schemeClr>
                </a:solidFill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02-A993-4B94-B696-8915F068F338}"/>
              </c:ext>
            </c:extLst>
          </c:dPt>
          <c:dPt>
            <c:idx val="3"/>
            <c:invertIfNegative val="0"/>
            <c:bubble3D val="0"/>
            <c:spPr>
              <a:solidFill>
                <a:srgbClr val="255272"/>
              </a:solidFill>
              <a:ln w="15875" cap="flat" cmpd="sng" algn="ctr">
                <a:solidFill>
                  <a:schemeClr val="accent5">
                    <a:shade val="50000"/>
                  </a:schemeClr>
                </a:solidFill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05-5189-4466-B0CF-AE0B13D09D5E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2025(ПРОЄКТ)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60</c:v>
                </c:pt>
                <c:pt idx="1">
                  <c:v>50</c:v>
                </c:pt>
                <c:pt idx="2">
                  <c:v>48</c:v>
                </c:pt>
                <c:pt idx="3">
                  <c:v>52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7B-40D5-B1B8-C97DF766CA7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контракт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2025(ПРОЄКТ)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12</c:v>
                </c:pt>
                <c:pt idx="1">
                  <c:v>10</c:v>
                </c:pt>
                <c:pt idx="2">
                  <c:v>12</c:v>
                </c:pt>
                <c:pt idx="3">
                  <c:v>11</c:v>
                </c:pt>
                <c:pt idx="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79-4CC2-A6C2-E58B40ABA15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0876160"/>
        <c:axId val="70886528"/>
      </c:barChart>
      <c:catAx>
        <c:axId val="70876160"/>
        <c:scaling>
          <c:orientation val="minMax"/>
        </c:scaling>
        <c:delete val="0"/>
        <c:axPos val="b"/>
        <c:majorGridlines>
          <c:spPr>
            <a:ln>
              <a:solidFill>
                <a:schemeClr val="tx1">
                  <a:tint val="75000"/>
                </a:schemeClr>
              </a:solidFill>
            </a:ln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>
                    <a:solidFill>
                      <a:srgbClr val="002060"/>
                    </a:solidFill>
                  </a:rPr>
                  <a:t>роки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70886528"/>
        <c:crosses val="autoZero"/>
        <c:auto val="1"/>
        <c:lblAlgn val="ctr"/>
        <c:lblOffset val="100"/>
        <c:noMultiLvlLbl val="0"/>
      </c:catAx>
      <c:valAx>
        <c:axId val="70886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uk-UA" dirty="0">
                    <a:solidFill>
                      <a:srgbClr val="002060"/>
                    </a:solidFill>
                  </a:rPr>
                  <a:t>Кількість, осіб</a:t>
                </a:r>
                <a:endParaRPr lang="ru-RU" dirty="0">
                  <a:solidFill>
                    <a:srgbClr val="002060"/>
                  </a:solidFill>
                </a:endParaRPr>
              </a:p>
            </c:rich>
          </c:tx>
          <c:layout>
            <c:manualLayout>
              <c:xMode val="edge"/>
              <c:yMode val="edge"/>
              <c:x val="0.10035726089007475"/>
              <c:y val="0.4095119465780557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accent5"/>
            </a:solidFill>
            <a:prstDash val="solid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70876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40500851977032"/>
          <c:y val="4.1925205395801989E-2"/>
          <c:w val="0.85286719705198821"/>
          <c:h val="0.628255969192540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студенти бюджет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2025(ПРОЄКТ)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E5-430F-A62F-FB6733C2D8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студенти контракт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2025(ПРОЄКТ)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E5-430F-A62F-FB6733C2D82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аспіранти бюджет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2025(ПРОЄКТ)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4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E5-430F-A62F-FB6733C2D82D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аспіранти контракт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2025(ПРОЄКТ)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E5-430F-A62F-FB6733C2D82D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докторанти бюджет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2025(ПРОЄКТ)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E5-430F-A62F-FB6733C2D82D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докторанти контракт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2025(ПРОЄКТ)</c:v>
                </c:pt>
              </c:strCache>
            </c:str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5E5-430F-A62F-FB6733C2D8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0750208"/>
        <c:axId val="70752128"/>
      </c:barChart>
      <c:catAx>
        <c:axId val="707502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/>
                  <a:t>роки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uk-UA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70752128"/>
        <c:crosses val="autoZero"/>
        <c:auto val="1"/>
        <c:lblAlgn val="ctr"/>
        <c:lblOffset val="100"/>
        <c:noMultiLvlLbl val="0"/>
      </c:catAx>
      <c:valAx>
        <c:axId val="70752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uk-UA" dirty="0"/>
                  <a:t>кількість</a:t>
                </a:r>
                <a:endParaRPr lang="ru-RU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uk-UA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70750208"/>
        <c:crosses val="autoZero"/>
        <c:crossBetween val="between"/>
      </c:valAx>
      <c:spPr>
        <a:solidFill>
          <a:schemeClr val="bg1"/>
        </a:solidFill>
        <a:ln w="15875" cap="flat" cmpd="sng" algn="ctr">
          <a:solidFill>
            <a:schemeClr val="accent2"/>
          </a:solidFill>
          <a:prstDash val="solid"/>
        </a:ln>
        <a:effectLst/>
      </c:spPr>
    </c:plotArea>
    <c:legend>
      <c:legendPos val="b"/>
      <c:layout>
        <c:manualLayout>
          <c:xMode val="edge"/>
          <c:yMode val="edge"/>
          <c:x val="6.5799674073949627E-2"/>
          <c:y val="0.79224937373202431"/>
          <c:w val="0.74288047351415265"/>
          <c:h val="0.192788210419581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15194611120504"/>
          <c:y val="0.11126745945030778"/>
          <c:w val="0.85286719705198821"/>
          <c:h val="0.639677416119163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контингент</c:v>
                </c:pt>
              </c:strCache>
            </c:strRef>
          </c:tx>
          <c:spPr>
            <a:solidFill>
              <a:srgbClr val="25527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2025(ПРОЄКТ)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20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7B-40D5-B1B8-C97DF766CA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1207552"/>
        <c:axId val="71213824"/>
      </c:barChart>
      <c:catAx>
        <c:axId val="712075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>
                    <a:solidFill>
                      <a:srgbClr val="002060"/>
                    </a:solidFill>
                  </a:rPr>
                  <a:t>роки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rgbClr val="002060"/>
                  </a:solidFill>
                  <a:latin typeface="+mn-lt"/>
                  <a:ea typeface="+mn-ea"/>
                  <a:cs typeface="+mn-cs"/>
                </a:defRPr>
              </a:pPr>
              <a:endParaRPr lang="uk-UA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71213824"/>
        <c:crosses val="autoZero"/>
        <c:auto val="1"/>
        <c:lblAlgn val="ctr"/>
        <c:lblOffset val="100"/>
        <c:noMultiLvlLbl val="0"/>
      </c:catAx>
      <c:valAx>
        <c:axId val="71213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uk-UA" dirty="0"/>
                  <a:t>кількість</a:t>
                </a:r>
                <a:endParaRPr lang="ru-RU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uk-UA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71207552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73383267602288"/>
          <c:y val="2.2108969020014611E-2"/>
          <c:w val="0.83172931300012343"/>
          <c:h val="0.690909982780380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Освіта</c:v>
                </c:pt>
              </c:strCache>
            </c:strRef>
          </c:tx>
          <c:spPr>
            <a:solidFill>
              <a:srgbClr val="25527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398.9</c:v>
                </c:pt>
                <c:pt idx="1">
                  <c:v>222</c:v>
                </c:pt>
                <c:pt idx="2">
                  <c:v>237.4</c:v>
                </c:pt>
                <c:pt idx="3">
                  <c:v>350</c:v>
                </c:pt>
                <c:pt idx="4">
                  <c:v>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37-4B5D-97FD-988D8E7D92B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Наука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102</c:v>
                </c:pt>
                <c:pt idx="1">
                  <c:v>55</c:v>
                </c:pt>
                <c:pt idx="2">
                  <c:v>80</c:v>
                </c:pt>
                <c:pt idx="3">
                  <c:v>120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B37-4B5D-97FD-988D8E7D92B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Інші доходи освіта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50</c:v>
                </c:pt>
                <c:pt idx="1">
                  <c:v>65</c:v>
                </c:pt>
                <c:pt idx="2">
                  <c:v>20</c:v>
                </c:pt>
                <c:pt idx="3">
                  <c:v>20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E5-4000-80EA-D9F9F2E9223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Інші доходи наука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5</c:v>
                </c:pt>
                <c:pt idx="1">
                  <c:v>15</c:v>
                </c:pt>
                <c:pt idx="2">
                  <c:v>22</c:v>
                </c:pt>
                <c:pt idx="3">
                  <c:v>35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E5-4000-80EA-D9F9F2E9223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9026432"/>
        <c:axId val="79110528"/>
      </c:barChart>
      <c:catAx>
        <c:axId val="79026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>
                    <a:solidFill>
                      <a:srgbClr val="002060"/>
                    </a:solidFill>
                  </a:rPr>
                  <a:t>роки</a:t>
                </a:r>
              </a:p>
            </c:rich>
          </c:tx>
          <c:layout>
            <c:manualLayout>
              <c:xMode val="edge"/>
              <c:yMode val="edge"/>
              <c:x val="0.44413909085508235"/>
              <c:y val="0.8694605711599480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rgbClr val="002060"/>
                  </a:solidFill>
                  <a:latin typeface="+mn-lt"/>
                  <a:ea typeface="+mn-ea"/>
                  <a:cs typeface="+mn-cs"/>
                </a:defRPr>
              </a:pPr>
              <a:endParaRPr lang="uk-UA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79110528"/>
        <c:crosses val="autoZero"/>
        <c:auto val="1"/>
        <c:lblAlgn val="ctr"/>
        <c:lblOffset val="100"/>
        <c:noMultiLvlLbl val="0"/>
      </c:catAx>
      <c:valAx>
        <c:axId val="79110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 err="1">
                    <a:solidFill>
                      <a:srgbClr val="002060"/>
                    </a:solidFill>
                  </a:rPr>
                  <a:t>Тис.грн</a:t>
                </a:r>
                <a:endParaRPr lang="ru-RU" dirty="0">
                  <a:solidFill>
                    <a:srgbClr val="00206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rgbClr val="002060"/>
                  </a:solidFill>
                  <a:latin typeface="+mn-lt"/>
                  <a:ea typeface="+mn-ea"/>
                  <a:cs typeface="+mn-cs"/>
                </a:defRPr>
              </a:pPr>
              <a:endParaRPr lang="uk-UA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79026432"/>
        <c:crosses val="autoZero"/>
        <c:crossBetween val="between"/>
      </c:valAx>
      <c:spPr>
        <a:noFill/>
        <a:ln>
          <a:solidFill>
            <a:srgbClr val="0070C0"/>
          </a:solidFill>
          <a:prstDash val="solid"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03E249-06FA-40DD-B9CB-CA47AC873F48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6C358C-8CCA-4B75-8F5F-201C89CEEA52}">
      <dgm:prSet phldrT="[Текст]" custT="1"/>
      <dgm:spPr>
        <a:solidFill>
          <a:srgbClr val="255272"/>
        </a:solidFill>
      </dgm:spPr>
      <dgm:t>
        <a:bodyPr/>
        <a:lstStyle/>
        <a:p>
          <a:r>
            <a:rPr lang="uk-UA" sz="1800" dirty="0">
              <a:solidFill>
                <a:schemeClr val="bg1"/>
              </a:solidFill>
              <a:latin typeface="Exo 2"/>
            </a:rPr>
            <a:t>Площі, які закріплені за підрозділом-__М2</a:t>
          </a:r>
        </a:p>
        <a:p>
          <a:r>
            <a:rPr lang="uk-UA" sz="1800" dirty="0">
              <a:solidFill>
                <a:schemeClr val="bg1"/>
              </a:solidFill>
              <a:latin typeface="Exo 2"/>
            </a:rPr>
            <a:t>По корпусам </a:t>
          </a:r>
          <a:endParaRPr lang="ru-RU" sz="1800" dirty="0">
            <a:solidFill>
              <a:schemeClr val="bg1"/>
            </a:solidFill>
            <a:latin typeface="Exo 2"/>
          </a:endParaRPr>
        </a:p>
      </dgm:t>
    </dgm:pt>
    <dgm:pt modelId="{13B171B0-25D9-459C-9015-6E3733B23B5E}" type="parTrans" cxnId="{0049173A-43B2-4237-99D2-4BA2BC49286B}">
      <dgm:prSet/>
      <dgm:spPr/>
      <dgm:t>
        <a:bodyPr/>
        <a:lstStyle/>
        <a:p>
          <a:endParaRPr lang="ru-RU"/>
        </a:p>
      </dgm:t>
    </dgm:pt>
    <dgm:pt modelId="{EB92ADA2-2346-48A1-9180-B531FC9BE1DE}" type="sibTrans" cxnId="{0049173A-43B2-4237-99D2-4BA2BC49286B}">
      <dgm:prSet/>
      <dgm:spPr/>
      <dgm:t>
        <a:bodyPr/>
        <a:lstStyle/>
        <a:p>
          <a:endParaRPr lang="ru-RU"/>
        </a:p>
      </dgm:t>
    </dgm:pt>
    <dgm:pt modelId="{65F735CA-36D6-490A-B07B-81D67AC1D512}">
      <dgm:prSet phldrT="[Текст]" custT="1"/>
      <dgm:spPr>
        <a:solidFill>
          <a:srgbClr val="255272"/>
        </a:solidFill>
      </dgm:spPr>
      <dgm:t>
        <a:bodyPr/>
        <a:lstStyle/>
        <a:p>
          <a:r>
            <a:rPr lang="uk-UA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Кількість здобувачів вищої освіти (бюджет, контракт)</a:t>
          </a:r>
        </a:p>
        <a:p>
          <a:r>
            <a:rPr lang="uk-UA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Кількість НПП (загальний фонд, спеціальний фонд)</a:t>
          </a:r>
        </a:p>
        <a:p>
          <a:r>
            <a:rPr lang="uk-UA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Кількість НДП</a:t>
          </a:r>
          <a:r>
            <a: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uk-UA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загальний, спеціальний фонд)</a:t>
          </a:r>
        </a:p>
        <a:p>
          <a:r>
            <a:rPr lang="uk-UA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Кількість наукових працівників</a:t>
          </a:r>
        </a:p>
        <a:p>
          <a:r>
            <a:rPr lang="uk-UA" sz="16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Бухгалтерія___од</a:t>
          </a:r>
          <a:endParaRPr lang="uk-UA" sz="16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ru-RU" sz="1000" dirty="0"/>
        </a:p>
      </dgm:t>
    </dgm:pt>
    <dgm:pt modelId="{D8E412E1-7A78-47B1-BAA2-45A7379DB82B}" type="parTrans" cxnId="{2658A3FE-CEFC-4473-A4F4-45EFFA3B8241}">
      <dgm:prSet/>
      <dgm:spPr/>
      <dgm:t>
        <a:bodyPr/>
        <a:lstStyle/>
        <a:p>
          <a:endParaRPr lang="ru-RU"/>
        </a:p>
      </dgm:t>
    </dgm:pt>
    <dgm:pt modelId="{61C086CC-E1ED-42BD-BC22-E1467B0F3BA1}" type="sibTrans" cxnId="{2658A3FE-CEFC-4473-A4F4-45EFFA3B8241}">
      <dgm:prSet/>
      <dgm:spPr/>
      <dgm:t>
        <a:bodyPr/>
        <a:lstStyle/>
        <a:p>
          <a:endParaRPr lang="ru-RU"/>
        </a:p>
      </dgm:t>
    </dgm:pt>
    <dgm:pt modelId="{3AB8F15A-5728-46D6-B523-D48F742E6F8E}">
      <dgm:prSet phldrT="[Текст]" custT="1"/>
      <dgm:spPr>
        <a:solidFill>
          <a:srgbClr val="002060"/>
        </a:solidFill>
      </dgm:spPr>
      <dgm:t>
        <a:bodyPr/>
        <a:lstStyle/>
        <a:p>
          <a:endParaRPr lang="uk-UA" sz="16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uk-UA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Адміністративні площі-</a:t>
          </a:r>
        </a:p>
        <a:p>
          <a:r>
            <a:rPr lang="uk-UA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Аудиторний фонд-</a:t>
          </a:r>
        </a:p>
        <a:p>
          <a:r>
            <a:rPr lang="uk-UA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Наукові площі-</a:t>
          </a:r>
        </a:p>
        <a:p>
          <a:r>
            <a:rPr lang="uk-UA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Кількість кафедр-</a:t>
          </a:r>
        </a:p>
        <a:p>
          <a:r>
            <a:rPr lang="uk-UA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Гуртожитки-</a:t>
          </a:r>
        </a:p>
        <a:p>
          <a:r>
            <a:rPr lang="uk-UA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Кількість місць для </a:t>
          </a:r>
          <a:r>
            <a:rPr lang="uk-UA" sz="16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укриттів</a:t>
          </a:r>
          <a:r>
            <a:rPr lang="uk-UA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</a:p>
        <a:p>
          <a:r>
            <a:rPr lang="uk-UA" sz="1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(вказується кількість та площі)</a:t>
          </a:r>
          <a:endParaRPr lang="ru-RU" sz="1600" i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E2A159-8954-470F-9AEF-5CE0C4C16607}" type="parTrans" cxnId="{B06DBEC3-8395-4949-A6C5-1BD3F599540F}">
      <dgm:prSet/>
      <dgm:spPr/>
      <dgm:t>
        <a:bodyPr/>
        <a:lstStyle/>
        <a:p>
          <a:endParaRPr lang="ru-RU"/>
        </a:p>
      </dgm:t>
    </dgm:pt>
    <dgm:pt modelId="{08B1DE75-B795-423D-867A-0EFC2309BA40}" type="sibTrans" cxnId="{B06DBEC3-8395-4949-A6C5-1BD3F599540F}">
      <dgm:prSet/>
      <dgm:spPr/>
      <dgm:t>
        <a:bodyPr/>
        <a:lstStyle/>
        <a:p>
          <a:endParaRPr lang="ru-RU"/>
        </a:p>
      </dgm:t>
    </dgm:pt>
    <dgm:pt modelId="{85AC9AAD-8A23-4619-9F58-600543ED0AFE}" type="pres">
      <dgm:prSet presAssocID="{1E03E249-06FA-40DD-B9CB-CA47AC873F4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F34EE20-7E51-4861-9EDB-284291C1954F}" type="pres">
      <dgm:prSet presAssocID="{826C358C-8CCA-4B75-8F5F-201C89CEEA52}" presName="root" presStyleCnt="0"/>
      <dgm:spPr/>
    </dgm:pt>
    <dgm:pt modelId="{A169C33B-7176-471C-9158-0D160B79DF1A}" type="pres">
      <dgm:prSet presAssocID="{826C358C-8CCA-4B75-8F5F-201C89CEEA52}" presName="rootComposite" presStyleCnt="0"/>
      <dgm:spPr/>
    </dgm:pt>
    <dgm:pt modelId="{35649A48-A248-4499-944A-34385B3EF11F}" type="pres">
      <dgm:prSet presAssocID="{826C358C-8CCA-4B75-8F5F-201C89CEEA52}" presName="rootText" presStyleLbl="node1" presStyleIdx="0" presStyleCnt="3"/>
      <dgm:spPr/>
    </dgm:pt>
    <dgm:pt modelId="{C4CCC0EC-A81A-4A96-AB46-0FFAE9DE5E4B}" type="pres">
      <dgm:prSet presAssocID="{826C358C-8CCA-4B75-8F5F-201C89CEEA52}" presName="rootConnector" presStyleLbl="node1" presStyleIdx="0" presStyleCnt="3"/>
      <dgm:spPr/>
    </dgm:pt>
    <dgm:pt modelId="{C82F8F90-4C97-40DF-8E87-426DB1A94509}" type="pres">
      <dgm:prSet presAssocID="{826C358C-8CCA-4B75-8F5F-201C89CEEA52}" presName="childShape" presStyleCnt="0"/>
      <dgm:spPr/>
    </dgm:pt>
    <dgm:pt modelId="{B05F7DDE-3884-4CD7-8E13-644A2A8A8C33}" type="pres">
      <dgm:prSet presAssocID="{65F735CA-36D6-490A-B07B-81D67AC1D512}" presName="root" presStyleCnt="0"/>
      <dgm:spPr/>
    </dgm:pt>
    <dgm:pt modelId="{E71F9096-98EE-4A31-BEEC-47754CA23081}" type="pres">
      <dgm:prSet presAssocID="{65F735CA-36D6-490A-B07B-81D67AC1D512}" presName="rootComposite" presStyleCnt="0"/>
      <dgm:spPr/>
    </dgm:pt>
    <dgm:pt modelId="{3D6AFF25-0A52-4DB0-9C03-67C7C3666802}" type="pres">
      <dgm:prSet presAssocID="{65F735CA-36D6-490A-B07B-81D67AC1D512}" presName="rootText" presStyleLbl="node1" presStyleIdx="1" presStyleCnt="3" custScaleY="305355" custLinFactX="22651" custLinFactNeighborX="100000" custLinFactNeighborY="75755"/>
      <dgm:spPr/>
    </dgm:pt>
    <dgm:pt modelId="{BF3DB16B-68A4-4AA5-ADA5-9E267A710915}" type="pres">
      <dgm:prSet presAssocID="{65F735CA-36D6-490A-B07B-81D67AC1D512}" presName="rootConnector" presStyleLbl="node1" presStyleIdx="1" presStyleCnt="3"/>
      <dgm:spPr/>
    </dgm:pt>
    <dgm:pt modelId="{939263C5-25B4-449B-A7CA-231BEAABED3E}" type="pres">
      <dgm:prSet presAssocID="{65F735CA-36D6-490A-B07B-81D67AC1D512}" presName="childShape" presStyleCnt="0"/>
      <dgm:spPr/>
    </dgm:pt>
    <dgm:pt modelId="{7DF06378-BF68-4D50-95C4-A6718F6F864F}" type="pres">
      <dgm:prSet presAssocID="{3AB8F15A-5728-46D6-B523-D48F742E6F8E}" presName="root" presStyleCnt="0"/>
      <dgm:spPr/>
    </dgm:pt>
    <dgm:pt modelId="{C970B753-F788-4898-AB32-B251AA0DE9E7}" type="pres">
      <dgm:prSet presAssocID="{3AB8F15A-5728-46D6-B523-D48F742E6F8E}" presName="rootComposite" presStyleCnt="0"/>
      <dgm:spPr/>
    </dgm:pt>
    <dgm:pt modelId="{C905DCC5-ACEF-4A9E-AF94-7931CDDB0406}" type="pres">
      <dgm:prSet presAssocID="{3AB8F15A-5728-46D6-B523-D48F742E6F8E}" presName="rootText" presStyleLbl="node1" presStyleIdx="2" presStyleCnt="3" custScaleY="342967" custLinFactX="-31670" custLinFactNeighborX="-100000" custLinFactNeighborY="5411"/>
      <dgm:spPr/>
    </dgm:pt>
    <dgm:pt modelId="{FF2F514C-E316-4B23-A278-25E20AA54616}" type="pres">
      <dgm:prSet presAssocID="{3AB8F15A-5728-46D6-B523-D48F742E6F8E}" presName="rootConnector" presStyleLbl="node1" presStyleIdx="2" presStyleCnt="3"/>
      <dgm:spPr/>
    </dgm:pt>
    <dgm:pt modelId="{42E3797E-67DD-4C13-BACC-9D4A24FC3208}" type="pres">
      <dgm:prSet presAssocID="{3AB8F15A-5728-46D6-B523-D48F742E6F8E}" presName="childShape" presStyleCnt="0"/>
      <dgm:spPr/>
    </dgm:pt>
  </dgm:ptLst>
  <dgm:cxnLst>
    <dgm:cxn modelId="{7FDB6D08-B162-4CAF-9ADB-A5E79CB557EB}" type="presOf" srcId="{65F735CA-36D6-490A-B07B-81D67AC1D512}" destId="{BF3DB16B-68A4-4AA5-ADA5-9E267A710915}" srcOrd="1" destOrd="0" presId="urn:microsoft.com/office/officeart/2005/8/layout/hierarchy3"/>
    <dgm:cxn modelId="{9E1CF70C-1267-4108-9DE8-070A6ACF4815}" type="presOf" srcId="{1E03E249-06FA-40DD-B9CB-CA47AC873F48}" destId="{85AC9AAD-8A23-4619-9F58-600543ED0AFE}" srcOrd="0" destOrd="0" presId="urn:microsoft.com/office/officeart/2005/8/layout/hierarchy3"/>
    <dgm:cxn modelId="{0049173A-43B2-4237-99D2-4BA2BC49286B}" srcId="{1E03E249-06FA-40DD-B9CB-CA47AC873F48}" destId="{826C358C-8CCA-4B75-8F5F-201C89CEEA52}" srcOrd="0" destOrd="0" parTransId="{13B171B0-25D9-459C-9015-6E3733B23B5E}" sibTransId="{EB92ADA2-2346-48A1-9180-B531FC9BE1DE}"/>
    <dgm:cxn modelId="{EC994760-3DF6-4AE9-8BD4-245F18C2C5ED}" type="presOf" srcId="{3AB8F15A-5728-46D6-B523-D48F742E6F8E}" destId="{C905DCC5-ACEF-4A9E-AF94-7931CDDB0406}" srcOrd="0" destOrd="0" presId="urn:microsoft.com/office/officeart/2005/8/layout/hierarchy3"/>
    <dgm:cxn modelId="{40651A7D-5111-4194-AD80-6BB0FBD9BECB}" type="presOf" srcId="{826C358C-8CCA-4B75-8F5F-201C89CEEA52}" destId="{C4CCC0EC-A81A-4A96-AB46-0FFAE9DE5E4B}" srcOrd="1" destOrd="0" presId="urn:microsoft.com/office/officeart/2005/8/layout/hierarchy3"/>
    <dgm:cxn modelId="{2E019596-17D1-45C7-8CCC-6DDB81CEF416}" type="presOf" srcId="{65F735CA-36D6-490A-B07B-81D67AC1D512}" destId="{3D6AFF25-0A52-4DB0-9C03-67C7C3666802}" srcOrd="0" destOrd="0" presId="urn:microsoft.com/office/officeart/2005/8/layout/hierarchy3"/>
    <dgm:cxn modelId="{B06DBEC3-8395-4949-A6C5-1BD3F599540F}" srcId="{1E03E249-06FA-40DD-B9CB-CA47AC873F48}" destId="{3AB8F15A-5728-46D6-B523-D48F742E6F8E}" srcOrd="2" destOrd="0" parTransId="{6FE2A159-8954-470F-9AEF-5CE0C4C16607}" sibTransId="{08B1DE75-B795-423D-867A-0EFC2309BA40}"/>
    <dgm:cxn modelId="{A5D1E3C8-BACC-4EEF-987C-BF92C642B9E1}" type="presOf" srcId="{826C358C-8CCA-4B75-8F5F-201C89CEEA52}" destId="{35649A48-A248-4499-944A-34385B3EF11F}" srcOrd="0" destOrd="0" presId="urn:microsoft.com/office/officeart/2005/8/layout/hierarchy3"/>
    <dgm:cxn modelId="{EC0D10E9-2166-480E-BD4E-97FCC836A9A2}" type="presOf" srcId="{3AB8F15A-5728-46D6-B523-D48F742E6F8E}" destId="{FF2F514C-E316-4B23-A278-25E20AA54616}" srcOrd="1" destOrd="0" presId="urn:microsoft.com/office/officeart/2005/8/layout/hierarchy3"/>
    <dgm:cxn modelId="{2658A3FE-CEFC-4473-A4F4-45EFFA3B8241}" srcId="{1E03E249-06FA-40DD-B9CB-CA47AC873F48}" destId="{65F735CA-36D6-490A-B07B-81D67AC1D512}" srcOrd="1" destOrd="0" parTransId="{D8E412E1-7A78-47B1-BAA2-45A7379DB82B}" sibTransId="{61C086CC-E1ED-42BD-BC22-E1467B0F3BA1}"/>
    <dgm:cxn modelId="{8797DC56-BF7E-4146-99B3-4C1C453B337E}" type="presParOf" srcId="{85AC9AAD-8A23-4619-9F58-600543ED0AFE}" destId="{6F34EE20-7E51-4861-9EDB-284291C1954F}" srcOrd="0" destOrd="0" presId="urn:microsoft.com/office/officeart/2005/8/layout/hierarchy3"/>
    <dgm:cxn modelId="{1D990DE7-A9C2-4474-B594-2C49FB94C7BE}" type="presParOf" srcId="{6F34EE20-7E51-4861-9EDB-284291C1954F}" destId="{A169C33B-7176-471C-9158-0D160B79DF1A}" srcOrd="0" destOrd="0" presId="urn:microsoft.com/office/officeart/2005/8/layout/hierarchy3"/>
    <dgm:cxn modelId="{CD222820-3017-4676-B325-0677542A630B}" type="presParOf" srcId="{A169C33B-7176-471C-9158-0D160B79DF1A}" destId="{35649A48-A248-4499-944A-34385B3EF11F}" srcOrd="0" destOrd="0" presId="urn:microsoft.com/office/officeart/2005/8/layout/hierarchy3"/>
    <dgm:cxn modelId="{D26BA975-8AC5-492B-BF50-71196F116BD1}" type="presParOf" srcId="{A169C33B-7176-471C-9158-0D160B79DF1A}" destId="{C4CCC0EC-A81A-4A96-AB46-0FFAE9DE5E4B}" srcOrd="1" destOrd="0" presId="urn:microsoft.com/office/officeart/2005/8/layout/hierarchy3"/>
    <dgm:cxn modelId="{7D78D4F2-2DFC-4175-A12D-21489EA733BF}" type="presParOf" srcId="{6F34EE20-7E51-4861-9EDB-284291C1954F}" destId="{C82F8F90-4C97-40DF-8E87-426DB1A94509}" srcOrd="1" destOrd="0" presId="urn:microsoft.com/office/officeart/2005/8/layout/hierarchy3"/>
    <dgm:cxn modelId="{BD62CC06-2AA6-472D-8FD6-513B4703282A}" type="presParOf" srcId="{85AC9AAD-8A23-4619-9F58-600543ED0AFE}" destId="{B05F7DDE-3884-4CD7-8E13-644A2A8A8C33}" srcOrd="1" destOrd="0" presId="urn:microsoft.com/office/officeart/2005/8/layout/hierarchy3"/>
    <dgm:cxn modelId="{9146FAD7-CEBB-4074-8B7F-D90054F3DFE2}" type="presParOf" srcId="{B05F7DDE-3884-4CD7-8E13-644A2A8A8C33}" destId="{E71F9096-98EE-4A31-BEEC-47754CA23081}" srcOrd="0" destOrd="0" presId="urn:microsoft.com/office/officeart/2005/8/layout/hierarchy3"/>
    <dgm:cxn modelId="{BC8EE14E-FF4D-4C96-A9A1-638415147FC0}" type="presParOf" srcId="{E71F9096-98EE-4A31-BEEC-47754CA23081}" destId="{3D6AFF25-0A52-4DB0-9C03-67C7C3666802}" srcOrd="0" destOrd="0" presId="urn:microsoft.com/office/officeart/2005/8/layout/hierarchy3"/>
    <dgm:cxn modelId="{0C8D1BA0-9F59-4F43-A284-DC5F6D17CFDF}" type="presParOf" srcId="{E71F9096-98EE-4A31-BEEC-47754CA23081}" destId="{BF3DB16B-68A4-4AA5-ADA5-9E267A710915}" srcOrd="1" destOrd="0" presId="urn:microsoft.com/office/officeart/2005/8/layout/hierarchy3"/>
    <dgm:cxn modelId="{7510FAD7-EC12-4112-B0E1-7FE0C67B5CE3}" type="presParOf" srcId="{B05F7DDE-3884-4CD7-8E13-644A2A8A8C33}" destId="{939263C5-25B4-449B-A7CA-231BEAABED3E}" srcOrd="1" destOrd="0" presId="urn:microsoft.com/office/officeart/2005/8/layout/hierarchy3"/>
    <dgm:cxn modelId="{D0EA18BD-3F14-4145-B805-812B4BA3C81A}" type="presParOf" srcId="{85AC9AAD-8A23-4619-9F58-600543ED0AFE}" destId="{7DF06378-BF68-4D50-95C4-A6718F6F864F}" srcOrd="2" destOrd="0" presId="urn:microsoft.com/office/officeart/2005/8/layout/hierarchy3"/>
    <dgm:cxn modelId="{446E90EA-7C90-471C-9796-B9BC40FB4331}" type="presParOf" srcId="{7DF06378-BF68-4D50-95C4-A6718F6F864F}" destId="{C970B753-F788-4898-AB32-B251AA0DE9E7}" srcOrd="0" destOrd="0" presId="urn:microsoft.com/office/officeart/2005/8/layout/hierarchy3"/>
    <dgm:cxn modelId="{9596EA55-1BED-4B5D-9AC3-8D35A7DD1B6F}" type="presParOf" srcId="{C970B753-F788-4898-AB32-B251AA0DE9E7}" destId="{C905DCC5-ACEF-4A9E-AF94-7931CDDB0406}" srcOrd="0" destOrd="0" presId="urn:microsoft.com/office/officeart/2005/8/layout/hierarchy3"/>
    <dgm:cxn modelId="{E56D9D69-3425-4C28-A01F-8BE3AA05E3BF}" type="presParOf" srcId="{C970B753-F788-4898-AB32-B251AA0DE9E7}" destId="{FF2F514C-E316-4B23-A278-25E20AA54616}" srcOrd="1" destOrd="0" presId="urn:microsoft.com/office/officeart/2005/8/layout/hierarchy3"/>
    <dgm:cxn modelId="{36FDC4E0-0712-43D2-BDDE-9E81A3C637CB}" type="presParOf" srcId="{7DF06378-BF68-4D50-95C4-A6718F6F864F}" destId="{42E3797E-67DD-4C13-BACC-9D4A24FC3208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6D324D-14B2-46C5-AACA-1B68EC62174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95E209-2A81-45A5-AA8B-889AFDC3DA6F}">
      <dgm:prSet phldrT="[Текст]"/>
      <dgm:spPr>
        <a:solidFill>
          <a:srgbClr val="255272"/>
        </a:solidFill>
      </dgm:spPr>
      <dgm:t>
        <a:bodyPr/>
        <a:lstStyle/>
        <a:p>
          <a:r>
            <a:rPr lang="uk-UA" dirty="0">
              <a:latin typeface="Arial Black" pitchFamily="34" charset="0"/>
            </a:rPr>
            <a:t>Освітня діяльність</a:t>
          </a:r>
          <a:endParaRPr lang="ru-RU" dirty="0">
            <a:latin typeface="Arial Black" pitchFamily="34" charset="0"/>
          </a:endParaRPr>
        </a:p>
      </dgm:t>
    </dgm:pt>
    <dgm:pt modelId="{F0B10E76-B38D-41CB-9C9C-D297E05E7934}" type="parTrans" cxnId="{FA4F2266-861E-4BCA-A7A5-E39C68164573}">
      <dgm:prSet/>
      <dgm:spPr/>
      <dgm:t>
        <a:bodyPr/>
        <a:lstStyle/>
        <a:p>
          <a:endParaRPr lang="ru-RU"/>
        </a:p>
      </dgm:t>
    </dgm:pt>
    <dgm:pt modelId="{5A70A0BB-CA24-4F71-AE07-A841AE377F66}" type="sibTrans" cxnId="{FA4F2266-861E-4BCA-A7A5-E39C68164573}">
      <dgm:prSet/>
      <dgm:spPr/>
      <dgm:t>
        <a:bodyPr/>
        <a:lstStyle/>
        <a:p>
          <a:endParaRPr lang="ru-RU"/>
        </a:p>
      </dgm:t>
    </dgm:pt>
    <dgm:pt modelId="{DAA90B9B-8DE5-4F51-89AE-92EC63D78C79}">
      <dgm:prSet phldrT="[Текст]"/>
      <dgm:spPr/>
      <dgm:t>
        <a:bodyPr/>
        <a:lstStyle/>
        <a:p>
          <a:r>
            <a:rPr lang="uk-UA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Навчання студентів, аспірантів, докторантів</a:t>
          </a:r>
          <a:endParaRPr lang="ru-RU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E5650708-6AE3-481A-B27C-5B61C39BCD69}" type="parTrans" cxnId="{3F55000F-684A-4703-92A6-7263932407A7}">
      <dgm:prSet/>
      <dgm:spPr/>
      <dgm:t>
        <a:bodyPr/>
        <a:lstStyle/>
        <a:p>
          <a:endParaRPr lang="ru-RU"/>
        </a:p>
      </dgm:t>
    </dgm:pt>
    <dgm:pt modelId="{8FDF9C71-1FE6-4E9F-B8DD-5E1D86F8718A}" type="sibTrans" cxnId="{3F55000F-684A-4703-92A6-7263932407A7}">
      <dgm:prSet/>
      <dgm:spPr/>
      <dgm:t>
        <a:bodyPr/>
        <a:lstStyle/>
        <a:p>
          <a:endParaRPr lang="ru-RU"/>
        </a:p>
      </dgm:t>
    </dgm:pt>
    <dgm:pt modelId="{71191176-CF2E-4804-87AE-B830320021B9}">
      <dgm:prSet phldrT="[Текст]"/>
      <dgm:spPr>
        <a:solidFill>
          <a:srgbClr val="255272"/>
        </a:solidFill>
      </dgm:spPr>
      <dgm:t>
        <a:bodyPr/>
        <a:lstStyle/>
        <a:p>
          <a:r>
            <a:rPr lang="uk-UA" dirty="0">
              <a:latin typeface="Arial Black" pitchFamily="34" charset="0"/>
            </a:rPr>
            <a:t>Наукова діяльність</a:t>
          </a:r>
          <a:endParaRPr lang="ru-RU" dirty="0">
            <a:latin typeface="Arial Black" pitchFamily="34" charset="0"/>
          </a:endParaRPr>
        </a:p>
      </dgm:t>
    </dgm:pt>
    <dgm:pt modelId="{6E989800-BE82-4D37-8AF4-671E2B4127BE}" type="parTrans" cxnId="{F75B418B-145A-4804-A5AF-3D8004914218}">
      <dgm:prSet/>
      <dgm:spPr/>
      <dgm:t>
        <a:bodyPr/>
        <a:lstStyle/>
        <a:p>
          <a:endParaRPr lang="ru-RU"/>
        </a:p>
      </dgm:t>
    </dgm:pt>
    <dgm:pt modelId="{84062444-5DFE-4678-B9AD-D2507E3C7892}" type="sibTrans" cxnId="{F75B418B-145A-4804-A5AF-3D8004914218}">
      <dgm:prSet/>
      <dgm:spPr/>
      <dgm:t>
        <a:bodyPr/>
        <a:lstStyle/>
        <a:p>
          <a:endParaRPr lang="ru-RU"/>
        </a:p>
      </dgm:t>
    </dgm:pt>
    <dgm:pt modelId="{EED4C538-6EA1-418E-802D-80421A689C01}">
      <dgm:prSet phldrT="[Текст]"/>
      <dgm:spPr/>
      <dgm:t>
        <a:bodyPr/>
        <a:lstStyle/>
        <a:p>
          <a:r>
            <a:rPr lang="uk-UA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Виконання наукових робіт на замовлення юридичних осіб</a:t>
          </a:r>
        </a:p>
        <a:p>
          <a:r>
            <a:rPr lang="uk-UA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Гранти</a:t>
          </a:r>
        </a:p>
        <a:p>
          <a:r>
            <a:rPr lang="uk-UA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НДФУ</a:t>
          </a:r>
        </a:p>
        <a:p>
          <a:r>
            <a:rPr lang="uk-UA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Міжнародна діяльність</a:t>
          </a:r>
        </a:p>
        <a:p>
          <a:r>
            <a:rPr lang="uk-UA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Інше</a:t>
          </a:r>
          <a:endParaRPr lang="ru-RU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E0D5F88A-5FBE-422C-8F20-A8D24F1795EF}" type="parTrans" cxnId="{333BC905-DAC8-4460-BFB2-DACFB1F8A635}">
      <dgm:prSet/>
      <dgm:spPr/>
      <dgm:t>
        <a:bodyPr/>
        <a:lstStyle/>
        <a:p>
          <a:endParaRPr lang="ru-RU"/>
        </a:p>
      </dgm:t>
    </dgm:pt>
    <dgm:pt modelId="{89C44567-B650-4830-A315-868C6174BFC4}" type="sibTrans" cxnId="{333BC905-DAC8-4460-BFB2-DACFB1F8A635}">
      <dgm:prSet/>
      <dgm:spPr/>
      <dgm:t>
        <a:bodyPr/>
        <a:lstStyle/>
        <a:p>
          <a:endParaRPr lang="ru-RU"/>
        </a:p>
      </dgm:t>
    </dgm:pt>
    <dgm:pt modelId="{461270F9-E688-4E72-A193-678C24FB9ECC}">
      <dgm:prSet phldrT="[Текст]"/>
      <dgm:spPr/>
      <dgm:t>
        <a:bodyPr/>
        <a:lstStyle/>
        <a:p>
          <a:r>
            <a:rPr lang="uk-UA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Навчання слухачів довузівської підготовки</a:t>
          </a:r>
          <a:endParaRPr lang="ru-RU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808C5581-B635-4D20-8ED6-0286E5F3F7C5}" type="parTrans" cxnId="{7B60BC99-586A-47CD-9543-237ED2FF86EA}">
      <dgm:prSet/>
      <dgm:spPr/>
      <dgm:t>
        <a:bodyPr/>
        <a:lstStyle/>
        <a:p>
          <a:endParaRPr lang="ru-RU"/>
        </a:p>
      </dgm:t>
    </dgm:pt>
    <dgm:pt modelId="{B735A92A-C456-42D0-803B-1B34199AE103}" type="sibTrans" cxnId="{7B60BC99-586A-47CD-9543-237ED2FF86EA}">
      <dgm:prSet/>
      <dgm:spPr/>
      <dgm:t>
        <a:bodyPr/>
        <a:lstStyle/>
        <a:p>
          <a:endParaRPr lang="ru-RU"/>
        </a:p>
      </dgm:t>
    </dgm:pt>
    <dgm:pt modelId="{7EC2DA38-478E-4CAB-A89A-66DE2D842C31}">
      <dgm:prSet phldrT="[Текст]"/>
      <dgm:spPr/>
      <dgm:t>
        <a:bodyPr/>
        <a:lstStyle/>
        <a:p>
          <a:r>
            <a:rPr lang="uk-UA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Навчання іноземних студентів, аспірантів, докторантів</a:t>
          </a:r>
          <a:endParaRPr lang="ru-RU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63967A7A-F9BF-4FC8-B1C3-A4C8D46D5D0B}" type="parTrans" cxnId="{27AA4D4E-4B0F-467E-A756-9A222ECD2AC6}">
      <dgm:prSet/>
      <dgm:spPr/>
      <dgm:t>
        <a:bodyPr/>
        <a:lstStyle/>
        <a:p>
          <a:endParaRPr lang="ru-RU"/>
        </a:p>
      </dgm:t>
    </dgm:pt>
    <dgm:pt modelId="{6E9CC0D0-3D8C-4CBE-A991-0660B4C3C284}" type="sibTrans" cxnId="{27AA4D4E-4B0F-467E-A756-9A222ECD2AC6}">
      <dgm:prSet/>
      <dgm:spPr/>
      <dgm:t>
        <a:bodyPr/>
        <a:lstStyle/>
        <a:p>
          <a:endParaRPr lang="ru-RU"/>
        </a:p>
      </dgm:t>
    </dgm:pt>
    <dgm:pt modelId="{5D0F5210-90A3-4C9B-8FF2-C93A7AC9E4F1}">
      <dgm:prSet phldrT="[Текст]"/>
      <dgm:spPr/>
      <dgm:t>
        <a:bodyPr/>
        <a:lstStyle/>
        <a:p>
          <a:r>
            <a:rPr lang="uk-UA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Видання залікових книжок, студентських квитків, академічних довідок </a:t>
          </a:r>
          <a:endParaRPr lang="ru-RU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6DDC9D0D-892D-4C68-B87F-35C9FBA3E08D}" type="parTrans" cxnId="{5F017A48-F393-4B5D-8E1E-4ED890E6363F}">
      <dgm:prSet/>
      <dgm:spPr/>
      <dgm:t>
        <a:bodyPr/>
        <a:lstStyle/>
        <a:p>
          <a:endParaRPr lang="ru-RU"/>
        </a:p>
      </dgm:t>
    </dgm:pt>
    <dgm:pt modelId="{D6BAEA28-25DE-4582-8E12-751DDD293BEE}" type="sibTrans" cxnId="{5F017A48-F393-4B5D-8E1E-4ED890E6363F}">
      <dgm:prSet/>
      <dgm:spPr/>
      <dgm:t>
        <a:bodyPr/>
        <a:lstStyle/>
        <a:p>
          <a:endParaRPr lang="ru-RU"/>
        </a:p>
      </dgm:t>
    </dgm:pt>
    <dgm:pt modelId="{E57C7695-9291-4B4E-AD8C-E2546B551AC1}">
      <dgm:prSet phldrT="[Текст]"/>
      <dgm:spPr/>
      <dgm:t>
        <a:bodyPr/>
        <a:lstStyle/>
        <a:p>
          <a:r>
            <a:rPr lang="uk-UA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Курси підвищення кваліфікації</a:t>
          </a:r>
          <a:endParaRPr lang="ru-RU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82AB4BB9-4382-4E2B-9947-9646B002ECD1}" type="parTrans" cxnId="{6459B1B4-AFD5-4BD0-A7F1-F0A2C10A31CF}">
      <dgm:prSet/>
      <dgm:spPr/>
      <dgm:t>
        <a:bodyPr/>
        <a:lstStyle/>
        <a:p>
          <a:endParaRPr lang="ru-RU"/>
        </a:p>
      </dgm:t>
    </dgm:pt>
    <dgm:pt modelId="{2E94A491-2930-4293-B8BD-F31C529124C0}" type="sibTrans" cxnId="{6459B1B4-AFD5-4BD0-A7F1-F0A2C10A31CF}">
      <dgm:prSet/>
      <dgm:spPr/>
      <dgm:t>
        <a:bodyPr/>
        <a:lstStyle/>
        <a:p>
          <a:endParaRPr lang="ru-RU"/>
        </a:p>
      </dgm:t>
    </dgm:pt>
    <dgm:pt modelId="{599B30A3-DC4B-4F7D-9C47-96CB93823495}">
      <dgm:prSet phldrT="[Текст]"/>
      <dgm:spPr/>
      <dgm:t>
        <a:bodyPr/>
        <a:lstStyle/>
        <a:p>
          <a:r>
            <a:rPr lang="uk-UA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Освітні послуги в </a:t>
          </a:r>
          <a:r>
            <a:rPr lang="uk-UA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позанавчальний</a:t>
          </a:r>
          <a:r>
            <a:rPr lang="uk-UA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час</a:t>
          </a:r>
          <a:endParaRPr lang="ru-RU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2F19EFA1-F183-4932-A356-CE2E756AA13F}" type="parTrans" cxnId="{5EA1526B-A2A4-494F-BD9B-2ACE0DDD825E}">
      <dgm:prSet/>
      <dgm:spPr/>
      <dgm:t>
        <a:bodyPr/>
        <a:lstStyle/>
        <a:p>
          <a:endParaRPr lang="ru-RU"/>
        </a:p>
      </dgm:t>
    </dgm:pt>
    <dgm:pt modelId="{7F8B8648-ED3D-4758-9195-E193AA20ADD2}" type="sibTrans" cxnId="{5EA1526B-A2A4-494F-BD9B-2ACE0DDD825E}">
      <dgm:prSet/>
      <dgm:spPr/>
      <dgm:t>
        <a:bodyPr/>
        <a:lstStyle/>
        <a:p>
          <a:endParaRPr lang="ru-RU"/>
        </a:p>
      </dgm:t>
    </dgm:pt>
    <dgm:pt modelId="{1B4C0941-7F39-4932-AFF9-31ABA1B159D2}">
      <dgm:prSet phldrT="[Текст]"/>
      <dgm:spPr>
        <a:solidFill>
          <a:srgbClr val="255272"/>
        </a:solidFill>
      </dgm:spPr>
      <dgm:t>
        <a:bodyPr/>
        <a:lstStyle/>
        <a:p>
          <a:r>
            <a:rPr lang="uk-UA" dirty="0">
              <a:latin typeface="Arial Black" pitchFamily="34" charset="0"/>
            </a:rPr>
            <a:t>Пропозиції підрозділу щодо розширення платних послуг</a:t>
          </a:r>
          <a:endParaRPr lang="ru-RU" dirty="0">
            <a:latin typeface="Arial Black" pitchFamily="34" charset="0"/>
          </a:endParaRPr>
        </a:p>
      </dgm:t>
    </dgm:pt>
    <dgm:pt modelId="{235CB955-B64F-4553-923C-8AB117B8138C}" type="parTrans" cxnId="{6AEFDCDE-9D1F-433B-A8F4-894BCB04B47E}">
      <dgm:prSet/>
      <dgm:spPr/>
      <dgm:t>
        <a:bodyPr/>
        <a:lstStyle/>
        <a:p>
          <a:endParaRPr lang="ru-RU"/>
        </a:p>
      </dgm:t>
    </dgm:pt>
    <dgm:pt modelId="{8400EFC2-FC7B-47D6-A3BE-C33F1590E68C}" type="sibTrans" cxnId="{6AEFDCDE-9D1F-433B-A8F4-894BCB04B47E}">
      <dgm:prSet/>
      <dgm:spPr/>
      <dgm:t>
        <a:bodyPr/>
        <a:lstStyle/>
        <a:p>
          <a:endParaRPr lang="ru-RU"/>
        </a:p>
      </dgm:t>
    </dgm:pt>
    <dgm:pt modelId="{F27FC8AE-4D4D-4FEF-9712-E7D88A452A37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uk-UA" sz="2000" dirty="0">
              <a:solidFill>
                <a:srgbClr val="FF0000"/>
              </a:solidFill>
              <a:latin typeface="Arial Black" pitchFamily="34" charset="0"/>
            </a:rPr>
            <a:t>Вказати, які додаткові платні послуги має можливість надавати підрозділ згідно ПКМУ від 27.08.2010  № 796 та які плануються</a:t>
          </a:r>
          <a:endParaRPr lang="ru-RU" sz="2000" dirty="0">
            <a:solidFill>
              <a:srgbClr val="FF0000"/>
            </a:solidFill>
            <a:latin typeface="Arial Black" pitchFamily="34" charset="0"/>
          </a:endParaRPr>
        </a:p>
      </dgm:t>
    </dgm:pt>
    <dgm:pt modelId="{B83338FA-E190-4F37-99E0-7C78084CDE7F}" type="parTrans" cxnId="{3449036F-A137-4C36-896A-D27AD4286B65}">
      <dgm:prSet/>
      <dgm:spPr/>
      <dgm:t>
        <a:bodyPr/>
        <a:lstStyle/>
        <a:p>
          <a:endParaRPr lang="ru-RU"/>
        </a:p>
      </dgm:t>
    </dgm:pt>
    <dgm:pt modelId="{CAEB4156-5A68-404E-AE0B-CDC9093FBC39}" type="sibTrans" cxnId="{3449036F-A137-4C36-896A-D27AD4286B65}">
      <dgm:prSet/>
      <dgm:spPr/>
      <dgm:t>
        <a:bodyPr/>
        <a:lstStyle/>
        <a:p>
          <a:endParaRPr lang="ru-RU"/>
        </a:p>
      </dgm:t>
    </dgm:pt>
    <dgm:pt modelId="{24A44FDC-8554-4603-BFEF-82C7BA0F245B}" type="pres">
      <dgm:prSet presAssocID="{016D324D-14B2-46C5-AACA-1B68EC621747}" presName="vert0" presStyleCnt="0">
        <dgm:presLayoutVars>
          <dgm:dir/>
          <dgm:animOne val="branch"/>
          <dgm:animLvl val="lvl"/>
        </dgm:presLayoutVars>
      </dgm:prSet>
      <dgm:spPr/>
    </dgm:pt>
    <dgm:pt modelId="{E855F247-DCC9-4BB9-9E1D-41640354ECD5}" type="pres">
      <dgm:prSet presAssocID="{A095E209-2A81-45A5-AA8B-889AFDC3DA6F}" presName="thickLine" presStyleLbl="alignNode1" presStyleIdx="0" presStyleCnt="3"/>
      <dgm:spPr/>
    </dgm:pt>
    <dgm:pt modelId="{ED67C269-5571-4A1D-8D2B-3B342D2C1371}" type="pres">
      <dgm:prSet presAssocID="{A095E209-2A81-45A5-AA8B-889AFDC3DA6F}" presName="horz1" presStyleCnt="0"/>
      <dgm:spPr/>
    </dgm:pt>
    <dgm:pt modelId="{0A14A10F-954E-4588-AA8C-5A7FAF5DE8B1}" type="pres">
      <dgm:prSet presAssocID="{A095E209-2A81-45A5-AA8B-889AFDC3DA6F}" presName="tx1" presStyleLbl="revTx" presStyleIdx="0" presStyleCnt="11"/>
      <dgm:spPr/>
    </dgm:pt>
    <dgm:pt modelId="{DFE95915-254C-4CC6-A39E-CDD1E50922CE}" type="pres">
      <dgm:prSet presAssocID="{A095E209-2A81-45A5-AA8B-889AFDC3DA6F}" presName="vert1" presStyleCnt="0"/>
      <dgm:spPr/>
    </dgm:pt>
    <dgm:pt modelId="{FC407C17-F642-4BB7-8D37-CA0DC8FD9D02}" type="pres">
      <dgm:prSet presAssocID="{DAA90B9B-8DE5-4F51-89AE-92EC63D78C79}" presName="vertSpace2a" presStyleCnt="0"/>
      <dgm:spPr/>
    </dgm:pt>
    <dgm:pt modelId="{71E1297A-30E5-4A73-93FD-CE02AE19C350}" type="pres">
      <dgm:prSet presAssocID="{DAA90B9B-8DE5-4F51-89AE-92EC63D78C79}" presName="horz2" presStyleCnt="0"/>
      <dgm:spPr/>
    </dgm:pt>
    <dgm:pt modelId="{CC2A1B96-463E-4363-B7B1-1BD3062DECBD}" type="pres">
      <dgm:prSet presAssocID="{DAA90B9B-8DE5-4F51-89AE-92EC63D78C79}" presName="horzSpace2" presStyleCnt="0"/>
      <dgm:spPr/>
    </dgm:pt>
    <dgm:pt modelId="{991E3FE7-1E4B-4270-AFC2-5315ED4D5098}" type="pres">
      <dgm:prSet presAssocID="{DAA90B9B-8DE5-4F51-89AE-92EC63D78C79}" presName="tx2" presStyleLbl="revTx" presStyleIdx="1" presStyleCnt="11"/>
      <dgm:spPr/>
    </dgm:pt>
    <dgm:pt modelId="{61FF0C3A-4311-47FB-8893-2E8752752D7C}" type="pres">
      <dgm:prSet presAssocID="{DAA90B9B-8DE5-4F51-89AE-92EC63D78C79}" presName="vert2" presStyleCnt="0"/>
      <dgm:spPr/>
    </dgm:pt>
    <dgm:pt modelId="{5629CA68-D50D-4A29-87D8-40FA68AA2FC3}" type="pres">
      <dgm:prSet presAssocID="{DAA90B9B-8DE5-4F51-89AE-92EC63D78C79}" presName="thinLine2b" presStyleLbl="callout" presStyleIdx="0" presStyleCnt="8"/>
      <dgm:spPr/>
    </dgm:pt>
    <dgm:pt modelId="{C9D88B07-E34B-4DBA-B34E-E8F68DA772D5}" type="pres">
      <dgm:prSet presAssocID="{DAA90B9B-8DE5-4F51-89AE-92EC63D78C79}" presName="vertSpace2b" presStyleCnt="0"/>
      <dgm:spPr/>
    </dgm:pt>
    <dgm:pt modelId="{FD203EF4-2F8B-4448-B763-9A11CFFBA378}" type="pres">
      <dgm:prSet presAssocID="{7EC2DA38-478E-4CAB-A89A-66DE2D842C31}" presName="horz2" presStyleCnt="0"/>
      <dgm:spPr/>
    </dgm:pt>
    <dgm:pt modelId="{69785F8D-37FE-43E9-B61C-EFA2464540FA}" type="pres">
      <dgm:prSet presAssocID="{7EC2DA38-478E-4CAB-A89A-66DE2D842C31}" presName="horzSpace2" presStyleCnt="0"/>
      <dgm:spPr/>
    </dgm:pt>
    <dgm:pt modelId="{BA2BF026-9FF8-44E0-9618-BE5FECFDA31F}" type="pres">
      <dgm:prSet presAssocID="{7EC2DA38-478E-4CAB-A89A-66DE2D842C31}" presName="tx2" presStyleLbl="revTx" presStyleIdx="2" presStyleCnt="11"/>
      <dgm:spPr/>
    </dgm:pt>
    <dgm:pt modelId="{CA85974D-9D4B-4D79-98CB-822979544FC0}" type="pres">
      <dgm:prSet presAssocID="{7EC2DA38-478E-4CAB-A89A-66DE2D842C31}" presName="vert2" presStyleCnt="0"/>
      <dgm:spPr/>
    </dgm:pt>
    <dgm:pt modelId="{686F8ECC-5AE3-4A0C-B760-07410104DD88}" type="pres">
      <dgm:prSet presAssocID="{7EC2DA38-478E-4CAB-A89A-66DE2D842C31}" presName="thinLine2b" presStyleLbl="callout" presStyleIdx="1" presStyleCnt="8"/>
      <dgm:spPr/>
    </dgm:pt>
    <dgm:pt modelId="{B9EB0B57-329C-48D1-B240-B396754CC601}" type="pres">
      <dgm:prSet presAssocID="{7EC2DA38-478E-4CAB-A89A-66DE2D842C31}" presName="vertSpace2b" presStyleCnt="0"/>
      <dgm:spPr/>
    </dgm:pt>
    <dgm:pt modelId="{18C6BB2C-E619-47B0-9E1A-5D2DBF6C99F4}" type="pres">
      <dgm:prSet presAssocID="{461270F9-E688-4E72-A193-678C24FB9ECC}" presName="horz2" presStyleCnt="0"/>
      <dgm:spPr/>
    </dgm:pt>
    <dgm:pt modelId="{DC3478C8-64F3-4472-BB53-CA9D4A50DA66}" type="pres">
      <dgm:prSet presAssocID="{461270F9-E688-4E72-A193-678C24FB9ECC}" presName="horzSpace2" presStyleCnt="0"/>
      <dgm:spPr/>
    </dgm:pt>
    <dgm:pt modelId="{4C03D548-6895-435D-95FC-75A5A81E2004}" type="pres">
      <dgm:prSet presAssocID="{461270F9-E688-4E72-A193-678C24FB9ECC}" presName="tx2" presStyleLbl="revTx" presStyleIdx="3" presStyleCnt="11"/>
      <dgm:spPr/>
    </dgm:pt>
    <dgm:pt modelId="{BD355186-91A2-4F4D-A855-9C92A30740DE}" type="pres">
      <dgm:prSet presAssocID="{461270F9-E688-4E72-A193-678C24FB9ECC}" presName="vert2" presStyleCnt="0"/>
      <dgm:spPr/>
    </dgm:pt>
    <dgm:pt modelId="{B2F74807-E5F7-4576-9B42-65122C8FB128}" type="pres">
      <dgm:prSet presAssocID="{461270F9-E688-4E72-A193-678C24FB9ECC}" presName="thinLine2b" presStyleLbl="callout" presStyleIdx="2" presStyleCnt="8"/>
      <dgm:spPr/>
    </dgm:pt>
    <dgm:pt modelId="{B15FFAF2-1AF6-401D-AAA4-C8AE237F6F8A}" type="pres">
      <dgm:prSet presAssocID="{461270F9-E688-4E72-A193-678C24FB9ECC}" presName="vertSpace2b" presStyleCnt="0"/>
      <dgm:spPr/>
    </dgm:pt>
    <dgm:pt modelId="{C80DAA60-CA86-4393-A392-2C928659C406}" type="pres">
      <dgm:prSet presAssocID="{5D0F5210-90A3-4C9B-8FF2-C93A7AC9E4F1}" presName="horz2" presStyleCnt="0"/>
      <dgm:spPr/>
    </dgm:pt>
    <dgm:pt modelId="{1ED06168-BFB5-43B0-8A29-BE6BDE901910}" type="pres">
      <dgm:prSet presAssocID="{5D0F5210-90A3-4C9B-8FF2-C93A7AC9E4F1}" presName="horzSpace2" presStyleCnt="0"/>
      <dgm:spPr/>
    </dgm:pt>
    <dgm:pt modelId="{72CAFAE9-3CBB-41D4-8D97-71D0A37B1260}" type="pres">
      <dgm:prSet presAssocID="{5D0F5210-90A3-4C9B-8FF2-C93A7AC9E4F1}" presName="tx2" presStyleLbl="revTx" presStyleIdx="4" presStyleCnt="11"/>
      <dgm:spPr/>
    </dgm:pt>
    <dgm:pt modelId="{78BFA806-AF91-41CC-A10B-7B7DDBA56645}" type="pres">
      <dgm:prSet presAssocID="{5D0F5210-90A3-4C9B-8FF2-C93A7AC9E4F1}" presName="vert2" presStyleCnt="0"/>
      <dgm:spPr/>
    </dgm:pt>
    <dgm:pt modelId="{A94AAC7D-7EC2-4F3A-8C12-4C84C25ACD61}" type="pres">
      <dgm:prSet presAssocID="{5D0F5210-90A3-4C9B-8FF2-C93A7AC9E4F1}" presName="thinLine2b" presStyleLbl="callout" presStyleIdx="3" presStyleCnt="8"/>
      <dgm:spPr/>
    </dgm:pt>
    <dgm:pt modelId="{E72953EA-4F81-4F47-A41E-E169B31CF26B}" type="pres">
      <dgm:prSet presAssocID="{5D0F5210-90A3-4C9B-8FF2-C93A7AC9E4F1}" presName="vertSpace2b" presStyleCnt="0"/>
      <dgm:spPr/>
    </dgm:pt>
    <dgm:pt modelId="{ED587D14-E87E-4D76-831F-E4B3987AE972}" type="pres">
      <dgm:prSet presAssocID="{E57C7695-9291-4B4E-AD8C-E2546B551AC1}" presName="horz2" presStyleCnt="0"/>
      <dgm:spPr/>
    </dgm:pt>
    <dgm:pt modelId="{4CCA7A09-ED63-4952-8C6A-4C2BDF83AE51}" type="pres">
      <dgm:prSet presAssocID="{E57C7695-9291-4B4E-AD8C-E2546B551AC1}" presName="horzSpace2" presStyleCnt="0"/>
      <dgm:spPr/>
    </dgm:pt>
    <dgm:pt modelId="{6B32819A-4A74-4E46-A54D-D3F5C4D39FBA}" type="pres">
      <dgm:prSet presAssocID="{E57C7695-9291-4B4E-AD8C-E2546B551AC1}" presName="tx2" presStyleLbl="revTx" presStyleIdx="5" presStyleCnt="11"/>
      <dgm:spPr/>
    </dgm:pt>
    <dgm:pt modelId="{BA7B80F7-7573-4AFC-B5B9-02438002EC39}" type="pres">
      <dgm:prSet presAssocID="{E57C7695-9291-4B4E-AD8C-E2546B551AC1}" presName="vert2" presStyleCnt="0"/>
      <dgm:spPr/>
    </dgm:pt>
    <dgm:pt modelId="{24BE2688-71E9-439F-AAE0-4F99E50620EF}" type="pres">
      <dgm:prSet presAssocID="{E57C7695-9291-4B4E-AD8C-E2546B551AC1}" presName="thinLine2b" presStyleLbl="callout" presStyleIdx="4" presStyleCnt="8"/>
      <dgm:spPr/>
    </dgm:pt>
    <dgm:pt modelId="{39F010A1-187E-4AA2-8419-C1489F4ADA42}" type="pres">
      <dgm:prSet presAssocID="{E57C7695-9291-4B4E-AD8C-E2546B551AC1}" presName="vertSpace2b" presStyleCnt="0"/>
      <dgm:spPr/>
    </dgm:pt>
    <dgm:pt modelId="{E127CE7B-D1CF-4F50-9F36-71DBB25F8D61}" type="pres">
      <dgm:prSet presAssocID="{599B30A3-DC4B-4F7D-9C47-96CB93823495}" presName="horz2" presStyleCnt="0"/>
      <dgm:spPr/>
    </dgm:pt>
    <dgm:pt modelId="{29DDA12A-90F0-41F9-9AC5-9AFFDF6F76A6}" type="pres">
      <dgm:prSet presAssocID="{599B30A3-DC4B-4F7D-9C47-96CB93823495}" presName="horzSpace2" presStyleCnt="0"/>
      <dgm:spPr/>
    </dgm:pt>
    <dgm:pt modelId="{2C101C48-B241-42C8-9EAE-4D8F20668150}" type="pres">
      <dgm:prSet presAssocID="{599B30A3-DC4B-4F7D-9C47-96CB93823495}" presName="tx2" presStyleLbl="revTx" presStyleIdx="6" presStyleCnt="11"/>
      <dgm:spPr/>
    </dgm:pt>
    <dgm:pt modelId="{AFE9ED94-B551-4600-A2FB-B41562834927}" type="pres">
      <dgm:prSet presAssocID="{599B30A3-DC4B-4F7D-9C47-96CB93823495}" presName="vert2" presStyleCnt="0"/>
      <dgm:spPr/>
    </dgm:pt>
    <dgm:pt modelId="{772B5235-CAE3-4EFC-9C40-CF4F5055C1EE}" type="pres">
      <dgm:prSet presAssocID="{599B30A3-DC4B-4F7D-9C47-96CB93823495}" presName="thinLine2b" presStyleLbl="callout" presStyleIdx="5" presStyleCnt="8"/>
      <dgm:spPr/>
    </dgm:pt>
    <dgm:pt modelId="{DEFB9998-29B5-4A56-8BFA-6CC5147559BF}" type="pres">
      <dgm:prSet presAssocID="{599B30A3-DC4B-4F7D-9C47-96CB93823495}" presName="vertSpace2b" presStyleCnt="0"/>
      <dgm:spPr/>
    </dgm:pt>
    <dgm:pt modelId="{9C4C872C-14CF-4953-9266-E909E76C86F6}" type="pres">
      <dgm:prSet presAssocID="{71191176-CF2E-4804-87AE-B830320021B9}" presName="thickLine" presStyleLbl="alignNode1" presStyleIdx="1" presStyleCnt="3"/>
      <dgm:spPr/>
    </dgm:pt>
    <dgm:pt modelId="{A1EA13A0-BD21-4196-B3A8-552273A63FFE}" type="pres">
      <dgm:prSet presAssocID="{71191176-CF2E-4804-87AE-B830320021B9}" presName="horz1" presStyleCnt="0"/>
      <dgm:spPr/>
    </dgm:pt>
    <dgm:pt modelId="{692F9714-872F-4CEC-9945-6235E4D2F7E5}" type="pres">
      <dgm:prSet presAssocID="{71191176-CF2E-4804-87AE-B830320021B9}" presName="tx1" presStyleLbl="revTx" presStyleIdx="7" presStyleCnt="11"/>
      <dgm:spPr/>
    </dgm:pt>
    <dgm:pt modelId="{471DCACC-749B-45F1-A4D6-63358F09AC3A}" type="pres">
      <dgm:prSet presAssocID="{71191176-CF2E-4804-87AE-B830320021B9}" presName="vert1" presStyleCnt="0"/>
      <dgm:spPr/>
    </dgm:pt>
    <dgm:pt modelId="{80E9CD30-52B1-4E6D-A8F0-9D01CA02FC49}" type="pres">
      <dgm:prSet presAssocID="{EED4C538-6EA1-418E-802D-80421A689C01}" presName="vertSpace2a" presStyleCnt="0"/>
      <dgm:spPr/>
    </dgm:pt>
    <dgm:pt modelId="{C3116AF1-931A-4C90-A859-4E5094428056}" type="pres">
      <dgm:prSet presAssocID="{EED4C538-6EA1-418E-802D-80421A689C01}" presName="horz2" presStyleCnt="0"/>
      <dgm:spPr/>
    </dgm:pt>
    <dgm:pt modelId="{197958C9-95E5-43B5-8FF5-36B375489294}" type="pres">
      <dgm:prSet presAssocID="{EED4C538-6EA1-418E-802D-80421A689C01}" presName="horzSpace2" presStyleCnt="0"/>
      <dgm:spPr/>
    </dgm:pt>
    <dgm:pt modelId="{F482B92E-A506-46B5-B34C-32AA473518A4}" type="pres">
      <dgm:prSet presAssocID="{EED4C538-6EA1-418E-802D-80421A689C01}" presName="tx2" presStyleLbl="revTx" presStyleIdx="8" presStyleCnt="11"/>
      <dgm:spPr/>
    </dgm:pt>
    <dgm:pt modelId="{359BE7BB-09BB-40B3-91DE-87410C3CFE5E}" type="pres">
      <dgm:prSet presAssocID="{EED4C538-6EA1-418E-802D-80421A689C01}" presName="vert2" presStyleCnt="0"/>
      <dgm:spPr/>
    </dgm:pt>
    <dgm:pt modelId="{82991207-F994-4B75-B0AF-7E7078710C8A}" type="pres">
      <dgm:prSet presAssocID="{EED4C538-6EA1-418E-802D-80421A689C01}" presName="thinLine2b" presStyleLbl="callout" presStyleIdx="6" presStyleCnt="8"/>
      <dgm:spPr/>
    </dgm:pt>
    <dgm:pt modelId="{BEEE3168-6C27-4217-B391-BD5E3BAA18CA}" type="pres">
      <dgm:prSet presAssocID="{EED4C538-6EA1-418E-802D-80421A689C01}" presName="vertSpace2b" presStyleCnt="0"/>
      <dgm:spPr/>
    </dgm:pt>
    <dgm:pt modelId="{536F70FD-BD04-41D2-9076-17B103CB1FD4}" type="pres">
      <dgm:prSet presAssocID="{1B4C0941-7F39-4932-AFF9-31ABA1B159D2}" presName="thickLine" presStyleLbl="alignNode1" presStyleIdx="2" presStyleCnt="3"/>
      <dgm:spPr/>
    </dgm:pt>
    <dgm:pt modelId="{BCA0E80B-C2DA-4A59-B810-4A421B139C6A}" type="pres">
      <dgm:prSet presAssocID="{1B4C0941-7F39-4932-AFF9-31ABA1B159D2}" presName="horz1" presStyleCnt="0"/>
      <dgm:spPr/>
    </dgm:pt>
    <dgm:pt modelId="{46F00168-73EB-476C-A123-2526F161F28C}" type="pres">
      <dgm:prSet presAssocID="{1B4C0941-7F39-4932-AFF9-31ABA1B159D2}" presName="tx1" presStyleLbl="revTx" presStyleIdx="9" presStyleCnt="11"/>
      <dgm:spPr/>
    </dgm:pt>
    <dgm:pt modelId="{760DBA25-3DED-487C-8681-E053B7AB1F52}" type="pres">
      <dgm:prSet presAssocID="{1B4C0941-7F39-4932-AFF9-31ABA1B159D2}" presName="vert1" presStyleCnt="0"/>
      <dgm:spPr/>
    </dgm:pt>
    <dgm:pt modelId="{0888944E-28EA-46EC-A1FD-3827D4B57E68}" type="pres">
      <dgm:prSet presAssocID="{F27FC8AE-4D4D-4FEF-9712-E7D88A452A37}" presName="vertSpace2a" presStyleCnt="0"/>
      <dgm:spPr/>
    </dgm:pt>
    <dgm:pt modelId="{5D48F27F-38C0-4852-AFB8-68C86C3521AF}" type="pres">
      <dgm:prSet presAssocID="{F27FC8AE-4D4D-4FEF-9712-E7D88A452A37}" presName="horz2" presStyleCnt="0"/>
      <dgm:spPr/>
    </dgm:pt>
    <dgm:pt modelId="{B3845F5D-AFF2-434C-AECB-DA55EF1EC250}" type="pres">
      <dgm:prSet presAssocID="{F27FC8AE-4D4D-4FEF-9712-E7D88A452A37}" presName="horzSpace2" presStyleCnt="0"/>
      <dgm:spPr/>
    </dgm:pt>
    <dgm:pt modelId="{3A7A82A1-19D3-4C33-AC4E-10A9D9DF1739}" type="pres">
      <dgm:prSet presAssocID="{F27FC8AE-4D4D-4FEF-9712-E7D88A452A37}" presName="tx2" presStyleLbl="revTx" presStyleIdx="10" presStyleCnt="11" custLinFactNeighborX="-691" custLinFactNeighborY="2116"/>
      <dgm:spPr/>
    </dgm:pt>
    <dgm:pt modelId="{AE23AC2E-AFFC-4DC8-9DD7-4A2AC4C3910F}" type="pres">
      <dgm:prSet presAssocID="{F27FC8AE-4D4D-4FEF-9712-E7D88A452A37}" presName="vert2" presStyleCnt="0"/>
      <dgm:spPr/>
    </dgm:pt>
    <dgm:pt modelId="{F1377F97-3CE1-486C-A863-C905B62A6AAA}" type="pres">
      <dgm:prSet presAssocID="{F27FC8AE-4D4D-4FEF-9712-E7D88A452A37}" presName="thinLine2b" presStyleLbl="callout" presStyleIdx="7" presStyleCnt="8"/>
      <dgm:spPr/>
    </dgm:pt>
    <dgm:pt modelId="{0D6AD460-4B7F-48EE-91AF-B659B341DC19}" type="pres">
      <dgm:prSet presAssocID="{F27FC8AE-4D4D-4FEF-9712-E7D88A452A37}" presName="vertSpace2b" presStyleCnt="0"/>
      <dgm:spPr/>
    </dgm:pt>
  </dgm:ptLst>
  <dgm:cxnLst>
    <dgm:cxn modelId="{333BC905-DAC8-4460-BFB2-DACFB1F8A635}" srcId="{71191176-CF2E-4804-87AE-B830320021B9}" destId="{EED4C538-6EA1-418E-802D-80421A689C01}" srcOrd="0" destOrd="0" parTransId="{E0D5F88A-5FBE-422C-8F20-A8D24F1795EF}" sibTransId="{89C44567-B650-4830-A315-868C6174BFC4}"/>
    <dgm:cxn modelId="{3F55000F-684A-4703-92A6-7263932407A7}" srcId="{A095E209-2A81-45A5-AA8B-889AFDC3DA6F}" destId="{DAA90B9B-8DE5-4F51-89AE-92EC63D78C79}" srcOrd="0" destOrd="0" parTransId="{E5650708-6AE3-481A-B27C-5B61C39BCD69}" sibTransId="{8FDF9C71-1FE6-4E9F-B8DD-5E1D86F8718A}"/>
    <dgm:cxn modelId="{ABB98F38-8ED5-4DCA-9FEB-8E0FF99CA703}" type="presOf" srcId="{EED4C538-6EA1-418E-802D-80421A689C01}" destId="{F482B92E-A506-46B5-B34C-32AA473518A4}" srcOrd="0" destOrd="0" presId="urn:microsoft.com/office/officeart/2008/layout/LinedList"/>
    <dgm:cxn modelId="{02DF8B41-F98E-4251-9076-640048B2CCAD}" type="presOf" srcId="{F27FC8AE-4D4D-4FEF-9712-E7D88A452A37}" destId="{3A7A82A1-19D3-4C33-AC4E-10A9D9DF1739}" srcOrd="0" destOrd="0" presId="urn:microsoft.com/office/officeart/2008/layout/LinedList"/>
    <dgm:cxn modelId="{FA4F2266-861E-4BCA-A7A5-E39C68164573}" srcId="{016D324D-14B2-46C5-AACA-1B68EC621747}" destId="{A095E209-2A81-45A5-AA8B-889AFDC3DA6F}" srcOrd="0" destOrd="0" parTransId="{F0B10E76-B38D-41CB-9C9C-D297E05E7934}" sibTransId="{5A70A0BB-CA24-4F71-AE07-A841AE377F66}"/>
    <dgm:cxn modelId="{5F017A48-F393-4B5D-8E1E-4ED890E6363F}" srcId="{A095E209-2A81-45A5-AA8B-889AFDC3DA6F}" destId="{5D0F5210-90A3-4C9B-8FF2-C93A7AC9E4F1}" srcOrd="3" destOrd="0" parTransId="{6DDC9D0D-892D-4C68-B87F-35C9FBA3E08D}" sibTransId="{D6BAEA28-25DE-4582-8E12-751DDD293BEE}"/>
    <dgm:cxn modelId="{5EA1526B-A2A4-494F-BD9B-2ACE0DDD825E}" srcId="{A095E209-2A81-45A5-AA8B-889AFDC3DA6F}" destId="{599B30A3-DC4B-4F7D-9C47-96CB93823495}" srcOrd="5" destOrd="0" parTransId="{2F19EFA1-F183-4932-A356-CE2E756AA13F}" sibTransId="{7F8B8648-ED3D-4758-9195-E193AA20ADD2}"/>
    <dgm:cxn modelId="{27AA4D4E-4B0F-467E-A756-9A222ECD2AC6}" srcId="{A095E209-2A81-45A5-AA8B-889AFDC3DA6F}" destId="{7EC2DA38-478E-4CAB-A89A-66DE2D842C31}" srcOrd="1" destOrd="0" parTransId="{63967A7A-F9BF-4FC8-B1C3-A4C8D46D5D0B}" sibTransId="{6E9CC0D0-3D8C-4CBE-A991-0660B4C3C284}"/>
    <dgm:cxn modelId="{3449036F-A137-4C36-896A-D27AD4286B65}" srcId="{1B4C0941-7F39-4932-AFF9-31ABA1B159D2}" destId="{F27FC8AE-4D4D-4FEF-9712-E7D88A452A37}" srcOrd="0" destOrd="0" parTransId="{B83338FA-E190-4F37-99E0-7C78084CDE7F}" sibTransId="{CAEB4156-5A68-404E-AE0B-CDC9093FBC39}"/>
    <dgm:cxn modelId="{41C24F4F-CB87-48BE-B30B-A8D48BBC512E}" type="presOf" srcId="{E57C7695-9291-4B4E-AD8C-E2546B551AC1}" destId="{6B32819A-4A74-4E46-A54D-D3F5C4D39FBA}" srcOrd="0" destOrd="0" presId="urn:microsoft.com/office/officeart/2008/layout/LinedList"/>
    <dgm:cxn modelId="{4494BB4F-158A-4625-A0AE-7D7A3DEE043D}" type="presOf" srcId="{7EC2DA38-478E-4CAB-A89A-66DE2D842C31}" destId="{BA2BF026-9FF8-44E0-9618-BE5FECFDA31F}" srcOrd="0" destOrd="0" presId="urn:microsoft.com/office/officeart/2008/layout/LinedList"/>
    <dgm:cxn modelId="{F75B418B-145A-4804-A5AF-3D8004914218}" srcId="{016D324D-14B2-46C5-AACA-1B68EC621747}" destId="{71191176-CF2E-4804-87AE-B830320021B9}" srcOrd="1" destOrd="0" parTransId="{6E989800-BE82-4D37-8AF4-671E2B4127BE}" sibTransId="{84062444-5DFE-4678-B9AD-D2507E3C7892}"/>
    <dgm:cxn modelId="{D98E7C8B-BE00-4183-8051-132371855252}" type="presOf" srcId="{599B30A3-DC4B-4F7D-9C47-96CB93823495}" destId="{2C101C48-B241-42C8-9EAE-4D8F20668150}" srcOrd="0" destOrd="0" presId="urn:microsoft.com/office/officeart/2008/layout/LinedList"/>
    <dgm:cxn modelId="{7B60BC99-586A-47CD-9543-237ED2FF86EA}" srcId="{A095E209-2A81-45A5-AA8B-889AFDC3DA6F}" destId="{461270F9-E688-4E72-A193-678C24FB9ECC}" srcOrd="2" destOrd="0" parTransId="{808C5581-B635-4D20-8ED6-0286E5F3F7C5}" sibTransId="{B735A92A-C456-42D0-803B-1B34199AE103}"/>
    <dgm:cxn modelId="{6459B1B4-AFD5-4BD0-A7F1-F0A2C10A31CF}" srcId="{A095E209-2A81-45A5-AA8B-889AFDC3DA6F}" destId="{E57C7695-9291-4B4E-AD8C-E2546B551AC1}" srcOrd="4" destOrd="0" parTransId="{82AB4BB9-4382-4E2B-9947-9646B002ECD1}" sibTransId="{2E94A491-2930-4293-B8BD-F31C529124C0}"/>
    <dgm:cxn modelId="{E82949BB-839E-4064-8EE5-DBBC61876458}" type="presOf" srcId="{461270F9-E688-4E72-A193-678C24FB9ECC}" destId="{4C03D548-6895-435D-95FC-75A5A81E2004}" srcOrd="0" destOrd="0" presId="urn:microsoft.com/office/officeart/2008/layout/LinedList"/>
    <dgm:cxn modelId="{30EC4DC2-A6D4-4673-A8AC-E3A5E5383663}" type="presOf" srcId="{016D324D-14B2-46C5-AACA-1B68EC621747}" destId="{24A44FDC-8554-4603-BFEF-82C7BA0F245B}" srcOrd="0" destOrd="0" presId="urn:microsoft.com/office/officeart/2008/layout/LinedList"/>
    <dgm:cxn modelId="{7D67C9D5-A8BC-44AE-83E5-9584C7C181D3}" type="presOf" srcId="{5D0F5210-90A3-4C9B-8FF2-C93A7AC9E4F1}" destId="{72CAFAE9-3CBB-41D4-8D97-71D0A37B1260}" srcOrd="0" destOrd="0" presId="urn:microsoft.com/office/officeart/2008/layout/LinedList"/>
    <dgm:cxn modelId="{6AEFDCDE-9D1F-433B-A8F4-894BCB04B47E}" srcId="{016D324D-14B2-46C5-AACA-1B68EC621747}" destId="{1B4C0941-7F39-4932-AFF9-31ABA1B159D2}" srcOrd="2" destOrd="0" parTransId="{235CB955-B64F-4553-923C-8AB117B8138C}" sibTransId="{8400EFC2-FC7B-47D6-A3BE-C33F1590E68C}"/>
    <dgm:cxn modelId="{DE6F9BE5-7C70-409F-AC5A-95CD042C9D1C}" type="presOf" srcId="{71191176-CF2E-4804-87AE-B830320021B9}" destId="{692F9714-872F-4CEC-9945-6235E4D2F7E5}" srcOrd="0" destOrd="0" presId="urn:microsoft.com/office/officeart/2008/layout/LinedList"/>
    <dgm:cxn modelId="{8599AEE8-9F20-441A-BCF6-E4959FBC6C9E}" type="presOf" srcId="{1B4C0941-7F39-4932-AFF9-31ABA1B159D2}" destId="{46F00168-73EB-476C-A123-2526F161F28C}" srcOrd="0" destOrd="0" presId="urn:microsoft.com/office/officeart/2008/layout/LinedList"/>
    <dgm:cxn modelId="{D2575BFB-7DDB-4ED3-A0DB-B0963461707B}" type="presOf" srcId="{A095E209-2A81-45A5-AA8B-889AFDC3DA6F}" destId="{0A14A10F-954E-4588-AA8C-5A7FAF5DE8B1}" srcOrd="0" destOrd="0" presId="urn:microsoft.com/office/officeart/2008/layout/LinedList"/>
    <dgm:cxn modelId="{1699EBFD-693B-48F2-B7F0-23BAB3685F16}" type="presOf" srcId="{DAA90B9B-8DE5-4F51-89AE-92EC63D78C79}" destId="{991E3FE7-1E4B-4270-AFC2-5315ED4D5098}" srcOrd="0" destOrd="0" presId="urn:microsoft.com/office/officeart/2008/layout/LinedList"/>
    <dgm:cxn modelId="{EAF07F24-D1B3-4C22-AE8D-DB11214CE7D9}" type="presParOf" srcId="{24A44FDC-8554-4603-BFEF-82C7BA0F245B}" destId="{E855F247-DCC9-4BB9-9E1D-41640354ECD5}" srcOrd="0" destOrd="0" presId="urn:microsoft.com/office/officeart/2008/layout/LinedList"/>
    <dgm:cxn modelId="{65702E6C-0963-41E8-BCFE-6AD4A217B644}" type="presParOf" srcId="{24A44FDC-8554-4603-BFEF-82C7BA0F245B}" destId="{ED67C269-5571-4A1D-8D2B-3B342D2C1371}" srcOrd="1" destOrd="0" presId="urn:microsoft.com/office/officeart/2008/layout/LinedList"/>
    <dgm:cxn modelId="{331F8476-C1F5-433C-A0B4-0A8FDA74CA3D}" type="presParOf" srcId="{ED67C269-5571-4A1D-8D2B-3B342D2C1371}" destId="{0A14A10F-954E-4588-AA8C-5A7FAF5DE8B1}" srcOrd="0" destOrd="0" presId="urn:microsoft.com/office/officeart/2008/layout/LinedList"/>
    <dgm:cxn modelId="{52F0D547-4A2F-46F3-A3C7-570FA9BDCCA8}" type="presParOf" srcId="{ED67C269-5571-4A1D-8D2B-3B342D2C1371}" destId="{DFE95915-254C-4CC6-A39E-CDD1E50922CE}" srcOrd="1" destOrd="0" presId="urn:microsoft.com/office/officeart/2008/layout/LinedList"/>
    <dgm:cxn modelId="{9D25395E-9E63-419C-BA19-95817AE8A556}" type="presParOf" srcId="{DFE95915-254C-4CC6-A39E-CDD1E50922CE}" destId="{FC407C17-F642-4BB7-8D37-CA0DC8FD9D02}" srcOrd="0" destOrd="0" presId="urn:microsoft.com/office/officeart/2008/layout/LinedList"/>
    <dgm:cxn modelId="{2E8574DE-C462-4E22-AC13-43FCB476C013}" type="presParOf" srcId="{DFE95915-254C-4CC6-A39E-CDD1E50922CE}" destId="{71E1297A-30E5-4A73-93FD-CE02AE19C350}" srcOrd="1" destOrd="0" presId="urn:microsoft.com/office/officeart/2008/layout/LinedList"/>
    <dgm:cxn modelId="{B6BAE083-A901-4379-88E0-771A2050C9F1}" type="presParOf" srcId="{71E1297A-30E5-4A73-93FD-CE02AE19C350}" destId="{CC2A1B96-463E-4363-B7B1-1BD3062DECBD}" srcOrd="0" destOrd="0" presId="urn:microsoft.com/office/officeart/2008/layout/LinedList"/>
    <dgm:cxn modelId="{1542FFCA-87F1-4AB9-B2AE-D68104E1E84C}" type="presParOf" srcId="{71E1297A-30E5-4A73-93FD-CE02AE19C350}" destId="{991E3FE7-1E4B-4270-AFC2-5315ED4D5098}" srcOrd="1" destOrd="0" presId="urn:microsoft.com/office/officeart/2008/layout/LinedList"/>
    <dgm:cxn modelId="{A9FC8FC3-416A-4695-8014-603E67097C4A}" type="presParOf" srcId="{71E1297A-30E5-4A73-93FD-CE02AE19C350}" destId="{61FF0C3A-4311-47FB-8893-2E8752752D7C}" srcOrd="2" destOrd="0" presId="urn:microsoft.com/office/officeart/2008/layout/LinedList"/>
    <dgm:cxn modelId="{BFF7B5EF-0140-4574-A98C-B8302EE90450}" type="presParOf" srcId="{DFE95915-254C-4CC6-A39E-CDD1E50922CE}" destId="{5629CA68-D50D-4A29-87D8-40FA68AA2FC3}" srcOrd="2" destOrd="0" presId="urn:microsoft.com/office/officeart/2008/layout/LinedList"/>
    <dgm:cxn modelId="{440B75C3-1B03-4098-83BB-B0A509A1E35F}" type="presParOf" srcId="{DFE95915-254C-4CC6-A39E-CDD1E50922CE}" destId="{C9D88B07-E34B-4DBA-B34E-E8F68DA772D5}" srcOrd="3" destOrd="0" presId="urn:microsoft.com/office/officeart/2008/layout/LinedList"/>
    <dgm:cxn modelId="{7208DC52-760B-4B4F-872B-AE21BEC9AF92}" type="presParOf" srcId="{DFE95915-254C-4CC6-A39E-CDD1E50922CE}" destId="{FD203EF4-2F8B-4448-B763-9A11CFFBA378}" srcOrd="4" destOrd="0" presId="urn:microsoft.com/office/officeart/2008/layout/LinedList"/>
    <dgm:cxn modelId="{0E36EB0C-8B0C-4491-A9CC-8D52ED49691D}" type="presParOf" srcId="{FD203EF4-2F8B-4448-B763-9A11CFFBA378}" destId="{69785F8D-37FE-43E9-B61C-EFA2464540FA}" srcOrd="0" destOrd="0" presId="urn:microsoft.com/office/officeart/2008/layout/LinedList"/>
    <dgm:cxn modelId="{CF5B3CE3-EBD4-4E2B-9EF4-0F9A8C1D114C}" type="presParOf" srcId="{FD203EF4-2F8B-4448-B763-9A11CFFBA378}" destId="{BA2BF026-9FF8-44E0-9618-BE5FECFDA31F}" srcOrd="1" destOrd="0" presId="urn:microsoft.com/office/officeart/2008/layout/LinedList"/>
    <dgm:cxn modelId="{15989B96-D13A-448F-B68D-690919699DB9}" type="presParOf" srcId="{FD203EF4-2F8B-4448-B763-9A11CFFBA378}" destId="{CA85974D-9D4B-4D79-98CB-822979544FC0}" srcOrd="2" destOrd="0" presId="urn:microsoft.com/office/officeart/2008/layout/LinedList"/>
    <dgm:cxn modelId="{18CAC407-F730-42D8-8E5F-644C8A35A3E3}" type="presParOf" srcId="{DFE95915-254C-4CC6-A39E-CDD1E50922CE}" destId="{686F8ECC-5AE3-4A0C-B760-07410104DD88}" srcOrd="5" destOrd="0" presId="urn:microsoft.com/office/officeart/2008/layout/LinedList"/>
    <dgm:cxn modelId="{21D0A061-F057-474E-8B1B-97B42EDE4E0D}" type="presParOf" srcId="{DFE95915-254C-4CC6-A39E-CDD1E50922CE}" destId="{B9EB0B57-329C-48D1-B240-B396754CC601}" srcOrd="6" destOrd="0" presId="urn:microsoft.com/office/officeart/2008/layout/LinedList"/>
    <dgm:cxn modelId="{C926522B-A1D1-4816-B8C4-623A3E931BC8}" type="presParOf" srcId="{DFE95915-254C-4CC6-A39E-CDD1E50922CE}" destId="{18C6BB2C-E619-47B0-9E1A-5D2DBF6C99F4}" srcOrd="7" destOrd="0" presId="urn:microsoft.com/office/officeart/2008/layout/LinedList"/>
    <dgm:cxn modelId="{80708A0D-818B-473D-8139-F8EF9C7D575E}" type="presParOf" srcId="{18C6BB2C-E619-47B0-9E1A-5D2DBF6C99F4}" destId="{DC3478C8-64F3-4472-BB53-CA9D4A50DA66}" srcOrd="0" destOrd="0" presId="urn:microsoft.com/office/officeart/2008/layout/LinedList"/>
    <dgm:cxn modelId="{FA72D0FF-7915-4ED2-A6EC-225B132E4733}" type="presParOf" srcId="{18C6BB2C-E619-47B0-9E1A-5D2DBF6C99F4}" destId="{4C03D548-6895-435D-95FC-75A5A81E2004}" srcOrd="1" destOrd="0" presId="urn:microsoft.com/office/officeart/2008/layout/LinedList"/>
    <dgm:cxn modelId="{5851D9A0-DBA3-4B1F-960A-B081B2FBC7D3}" type="presParOf" srcId="{18C6BB2C-E619-47B0-9E1A-5D2DBF6C99F4}" destId="{BD355186-91A2-4F4D-A855-9C92A30740DE}" srcOrd="2" destOrd="0" presId="urn:microsoft.com/office/officeart/2008/layout/LinedList"/>
    <dgm:cxn modelId="{E47A0AE2-A3C8-4009-BBDB-BD33DE8ABAA8}" type="presParOf" srcId="{DFE95915-254C-4CC6-A39E-CDD1E50922CE}" destId="{B2F74807-E5F7-4576-9B42-65122C8FB128}" srcOrd="8" destOrd="0" presId="urn:microsoft.com/office/officeart/2008/layout/LinedList"/>
    <dgm:cxn modelId="{22925349-1551-4399-8D3D-26F75FAAA838}" type="presParOf" srcId="{DFE95915-254C-4CC6-A39E-CDD1E50922CE}" destId="{B15FFAF2-1AF6-401D-AAA4-C8AE237F6F8A}" srcOrd="9" destOrd="0" presId="urn:microsoft.com/office/officeart/2008/layout/LinedList"/>
    <dgm:cxn modelId="{C0E7D689-2229-48E8-95C6-7C5DDF5A796E}" type="presParOf" srcId="{DFE95915-254C-4CC6-A39E-CDD1E50922CE}" destId="{C80DAA60-CA86-4393-A392-2C928659C406}" srcOrd="10" destOrd="0" presId="urn:microsoft.com/office/officeart/2008/layout/LinedList"/>
    <dgm:cxn modelId="{68763757-C8F0-435B-8284-DC55BA9A0D1E}" type="presParOf" srcId="{C80DAA60-CA86-4393-A392-2C928659C406}" destId="{1ED06168-BFB5-43B0-8A29-BE6BDE901910}" srcOrd="0" destOrd="0" presId="urn:microsoft.com/office/officeart/2008/layout/LinedList"/>
    <dgm:cxn modelId="{EB982F72-ACC3-4F4C-A258-DA40BE3B22CF}" type="presParOf" srcId="{C80DAA60-CA86-4393-A392-2C928659C406}" destId="{72CAFAE9-3CBB-41D4-8D97-71D0A37B1260}" srcOrd="1" destOrd="0" presId="urn:microsoft.com/office/officeart/2008/layout/LinedList"/>
    <dgm:cxn modelId="{85261BCA-944E-4DEB-9873-D32E4C2417C8}" type="presParOf" srcId="{C80DAA60-CA86-4393-A392-2C928659C406}" destId="{78BFA806-AF91-41CC-A10B-7B7DDBA56645}" srcOrd="2" destOrd="0" presId="urn:microsoft.com/office/officeart/2008/layout/LinedList"/>
    <dgm:cxn modelId="{15C49336-3124-49B3-AE38-80B428E33BA6}" type="presParOf" srcId="{DFE95915-254C-4CC6-A39E-CDD1E50922CE}" destId="{A94AAC7D-7EC2-4F3A-8C12-4C84C25ACD61}" srcOrd="11" destOrd="0" presId="urn:microsoft.com/office/officeart/2008/layout/LinedList"/>
    <dgm:cxn modelId="{9DA06B60-98C3-4A2E-899E-130ACA1C54B9}" type="presParOf" srcId="{DFE95915-254C-4CC6-A39E-CDD1E50922CE}" destId="{E72953EA-4F81-4F47-A41E-E169B31CF26B}" srcOrd="12" destOrd="0" presId="urn:microsoft.com/office/officeart/2008/layout/LinedList"/>
    <dgm:cxn modelId="{F89716DC-B8EE-48B4-BC85-8A3246D8C349}" type="presParOf" srcId="{DFE95915-254C-4CC6-A39E-CDD1E50922CE}" destId="{ED587D14-E87E-4D76-831F-E4B3987AE972}" srcOrd="13" destOrd="0" presId="urn:microsoft.com/office/officeart/2008/layout/LinedList"/>
    <dgm:cxn modelId="{A09629BF-9D7F-44BB-9AFA-7C55F010DB2C}" type="presParOf" srcId="{ED587D14-E87E-4D76-831F-E4B3987AE972}" destId="{4CCA7A09-ED63-4952-8C6A-4C2BDF83AE51}" srcOrd="0" destOrd="0" presId="urn:microsoft.com/office/officeart/2008/layout/LinedList"/>
    <dgm:cxn modelId="{FC1C5550-CC95-4B39-BABA-F21BC4D4F117}" type="presParOf" srcId="{ED587D14-E87E-4D76-831F-E4B3987AE972}" destId="{6B32819A-4A74-4E46-A54D-D3F5C4D39FBA}" srcOrd="1" destOrd="0" presId="urn:microsoft.com/office/officeart/2008/layout/LinedList"/>
    <dgm:cxn modelId="{783BD943-A27E-458E-AFB4-E8F82F281B10}" type="presParOf" srcId="{ED587D14-E87E-4D76-831F-E4B3987AE972}" destId="{BA7B80F7-7573-4AFC-B5B9-02438002EC39}" srcOrd="2" destOrd="0" presId="urn:microsoft.com/office/officeart/2008/layout/LinedList"/>
    <dgm:cxn modelId="{A479DAEA-C929-44E1-884E-CCF984EE0355}" type="presParOf" srcId="{DFE95915-254C-4CC6-A39E-CDD1E50922CE}" destId="{24BE2688-71E9-439F-AAE0-4F99E50620EF}" srcOrd="14" destOrd="0" presId="urn:microsoft.com/office/officeart/2008/layout/LinedList"/>
    <dgm:cxn modelId="{EEF42BBC-06E5-45E7-9827-4E0D6370B606}" type="presParOf" srcId="{DFE95915-254C-4CC6-A39E-CDD1E50922CE}" destId="{39F010A1-187E-4AA2-8419-C1489F4ADA42}" srcOrd="15" destOrd="0" presId="urn:microsoft.com/office/officeart/2008/layout/LinedList"/>
    <dgm:cxn modelId="{566D070F-5B57-45C0-B42A-AD4F3D86886A}" type="presParOf" srcId="{DFE95915-254C-4CC6-A39E-CDD1E50922CE}" destId="{E127CE7B-D1CF-4F50-9F36-71DBB25F8D61}" srcOrd="16" destOrd="0" presId="urn:microsoft.com/office/officeart/2008/layout/LinedList"/>
    <dgm:cxn modelId="{B6BFA791-B510-4789-877D-F24A4673ECD0}" type="presParOf" srcId="{E127CE7B-D1CF-4F50-9F36-71DBB25F8D61}" destId="{29DDA12A-90F0-41F9-9AC5-9AFFDF6F76A6}" srcOrd="0" destOrd="0" presId="urn:microsoft.com/office/officeart/2008/layout/LinedList"/>
    <dgm:cxn modelId="{029D5078-CF96-4829-9295-C31420C1580C}" type="presParOf" srcId="{E127CE7B-D1CF-4F50-9F36-71DBB25F8D61}" destId="{2C101C48-B241-42C8-9EAE-4D8F20668150}" srcOrd="1" destOrd="0" presId="urn:microsoft.com/office/officeart/2008/layout/LinedList"/>
    <dgm:cxn modelId="{628E71C9-1165-41D4-B45C-7AD707B68149}" type="presParOf" srcId="{E127CE7B-D1CF-4F50-9F36-71DBB25F8D61}" destId="{AFE9ED94-B551-4600-A2FB-B41562834927}" srcOrd="2" destOrd="0" presId="urn:microsoft.com/office/officeart/2008/layout/LinedList"/>
    <dgm:cxn modelId="{E575A524-40CE-4A72-8CF4-826C22936BDC}" type="presParOf" srcId="{DFE95915-254C-4CC6-A39E-CDD1E50922CE}" destId="{772B5235-CAE3-4EFC-9C40-CF4F5055C1EE}" srcOrd="17" destOrd="0" presId="urn:microsoft.com/office/officeart/2008/layout/LinedList"/>
    <dgm:cxn modelId="{0A29F0B9-8EC4-4477-A2DF-2B7A124F02CB}" type="presParOf" srcId="{DFE95915-254C-4CC6-A39E-CDD1E50922CE}" destId="{DEFB9998-29B5-4A56-8BFA-6CC5147559BF}" srcOrd="18" destOrd="0" presId="urn:microsoft.com/office/officeart/2008/layout/LinedList"/>
    <dgm:cxn modelId="{5934B666-FCB4-4899-B4D1-4A4E5A9BD89C}" type="presParOf" srcId="{24A44FDC-8554-4603-BFEF-82C7BA0F245B}" destId="{9C4C872C-14CF-4953-9266-E909E76C86F6}" srcOrd="2" destOrd="0" presId="urn:microsoft.com/office/officeart/2008/layout/LinedList"/>
    <dgm:cxn modelId="{B6389649-9E9F-45D8-82F7-54933074CE42}" type="presParOf" srcId="{24A44FDC-8554-4603-BFEF-82C7BA0F245B}" destId="{A1EA13A0-BD21-4196-B3A8-552273A63FFE}" srcOrd="3" destOrd="0" presId="urn:microsoft.com/office/officeart/2008/layout/LinedList"/>
    <dgm:cxn modelId="{6B174D6D-3A7E-4B63-BB65-F1174BCEE331}" type="presParOf" srcId="{A1EA13A0-BD21-4196-B3A8-552273A63FFE}" destId="{692F9714-872F-4CEC-9945-6235E4D2F7E5}" srcOrd="0" destOrd="0" presId="urn:microsoft.com/office/officeart/2008/layout/LinedList"/>
    <dgm:cxn modelId="{6FA77C4C-B0C9-45D0-B35C-1ECD2FF3EED8}" type="presParOf" srcId="{A1EA13A0-BD21-4196-B3A8-552273A63FFE}" destId="{471DCACC-749B-45F1-A4D6-63358F09AC3A}" srcOrd="1" destOrd="0" presId="urn:microsoft.com/office/officeart/2008/layout/LinedList"/>
    <dgm:cxn modelId="{DEDE47C8-6389-4588-A7D0-5977A4272A8F}" type="presParOf" srcId="{471DCACC-749B-45F1-A4D6-63358F09AC3A}" destId="{80E9CD30-52B1-4E6D-A8F0-9D01CA02FC49}" srcOrd="0" destOrd="0" presId="urn:microsoft.com/office/officeart/2008/layout/LinedList"/>
    <dgm:cxn modelId="{E398E1DD-283B-440D-99B1-A44685473D87}" type="presParOf" srcId="{471DCACC-749B-45F1-A4D6-63358F09AC3A}" destId="{C3116AF1-931A-4C90-A859-4E5094428056}" srcOrd="1" destOrd="0" presId="urn:microsoft.com/office/officeart/2008/layout/LinedList"/>
    <dgm:cxn modelId="{D30E9C3C-A374-4CFB-A533-FB7F6267AE39}" type="presParOf" srcId="{C3116AF1-931A-4C90-A859-4E5094428056}" destId="{197958C9-95E5-43B5-8FF5-36B375489294}" srcOrd="0" destOrd="0" presId="urn:microsoft.com/office/officeart/2008/layout/LinedList"/>
    <dgm:cxn modelId="{E4035DDC-0FC2-4A0C-AE03-329318EDC454}" type="presParOf" srcId="{C3116AF1-931A-4C90-A859-4E5094428056}" destId="{F482B92E-A506-46B5-B34C-32AA473518A4}" srcOrd="1" destOrd="0" presId="urn:microsoft.com/office/officeart/2008/layout/LinedList"/>
    <dgm:cxn modelId="{9448EACF-F4CC-43CB-B8DD-0132555F3FD0}" type="presParOf" srcId="{C3116AF1-931A-4C90-A859-4E5094428056}" destId="{359BE7BB-09BB-40B3-91DE-87410C3CFE5E}" srcOrd="2" destOrd="0" presId="urn:microsoft.com/office/officeart/2008/layout/LinedList"/>
    <dgm:cxn modelId="{2FFBB48D-DF4A-4664-BF75-E0C772575CF4}" type="presParOf" srcId="{471DCACC-749B-45F1-A4D6-63358F09AC3A}" destId="{82991207-F994-4B75-B0AF-7E7078710C8A}" srcOrd="2" destOrd="0" presId="urn:microsoft.com/office/officeart/2008/layout/LinedList"/>
    <dgm:cxn modelId="{19780F8A-4ADB-43E3-AA5C-A9F307055A76}" type="presParOf" srcId="{471DCACC-749B-45F1-A4D6-63358F09AC3A}" destId="{BEEE3168-6C27-4217-B391-BD5E3BAA18CA}" srcOrd="3" destOrd="0" presId="urn:microsoft.com/office/officeart/2008/layout/LinedList"/>
    <dgm:cxn modelId="{2A23180B-65AC-4E4D-A30C-2F28ACE322D5}" type="presParOf" srcId="{24A44FDC-8554-4603-BFEF-82C7BA0F245B}" destId="{536F70FD-BD04-41D2-9076-17B103CB1FD4}" srcOrd="4" destOrd="0" presId="urn:microsoft.com/office/officeart/2008/layout/LinedList"/>
    <dgm:cxn modelId="{87DC401F-DE67-455A-9BDA-CA0DB38AD109}" type="presParOf" srcId="{24A44FDC-8554-4603-BFEF-82C7BA0F245B}" destId="{BCA0E80B-C2DA-4A59-B810-4A421B139C6A}" srcOrd="5" destOrd="0" presId="urn:microsoft.com/office/officeart/2008/layout/LinedList"/>
    <dgm:cxn modelId="{B83ACAF8-EB3E-4B8E-89FA-9FB298783240}" type="presParOf" srcId="{BCA0E80B-C2DA-4A59-B810-4A421B139C6A}" destId="{46F00168-73EB-476C-A123-2526F161F28C}" srcOrd="0" destOrd="0" presId="urn:microsoft.com/office/officeart/2008/layout/LinedList"/>
    <dgm:cxn modelId="{D774465D-5193-4933-A59E-2F35C213A96D}" type="presParOf" srcId="{BCA0E80B-C2DA-4A59-B810-4A421B139C6A}" destId="{760DBA25-3DED-487C-8681-E053B7AB1F52}" srcOrd="1" destOrd="0" presId="urn:microsoft.com/office/officeart/2008/layout/LinedList"/>
    <dgm:cxn modelId="{8FDCD876-19EF-496E-8428-86FD96CB3FF2}" type="presParOf" srcId="{760DBA25-3DED-487C-8681-E053B7AB1F52}" destId="{0888944E-28EA-46EC-A1FD-3827D4B57E68}" srcOrd="0" destOrd="0" presId="urn:microsoft.com/office/officeart/2008/layout/LinedList"/>
    <dgm:cxn modelId="{948582CB-9FC0-4A8F-AD85-82D5121598DB}" type="presParOf" srcId="{760DBA25-3DED-487C-8681-E053B7AB1F52}" destId="{5D48F27F-38C0-4852-AFB8-68C86C3521AF}" srcOrd="1" destOrd="0" presId="urn:microsoft.com/office/officeart/2008/layout/LinedList"/>
    <dgm:cxn modelId="{71578CFB-6E75-4CBE-945A-0F3E1AD10B6E}" type="presParOf" srcId="{5D48F27F-38C0-4852-AFB8-68C86C3521AF}" destId="{B3845F5D-AFF2-434C-AECB-DA55EF1EC250}" srcOrd="0" destOrd="0" presId="urn:microsoft.com/office/officeart/2008/layout/LinedList"/>
    <dgm:cxn modelId="{7EA7B286-2FDF-4417-8463-C32D3326CE02}" type="presParOf" srcId="{5D48F27F-38C0-4852-AFB8-68C86C3521AF}" destId="{3A7A82A1-19D3-4C33-AC4E-10A9D9DF1739}" srcOrd="1" destOrd="0" presId="urn:microsoft.com/office/officeart/2008/layout/LinedList"/>
    <dgm:cxn modelId="{B741DAD9-C870-4D5A-8188-FCBB25B00D57}" type="presParOf" srcId="{5D48F27F-38C0-4852-AFB8-68C86C3521AF}" destId="{AE23AC2E-AFFC-4DC8-9DD7-4A2AC4C3910F}" srcOrd="2" destOrd="0" presId="urn:microsoft.com/office/officeart/2008/layout/LinedList"/>
    <dgm:cxn modelId="{A8688832-3B81-4445-B18C-76713EF36A27}" type="presParOf" srcId="{760DBA25-3DED-487C-8681-E053B7AB1F52}" destId="{F1377F97-3CE1-486C-A863-C905B62A6AAA}" srcOrd="2" destOrd="0" presId="urn:microsoft.com/office/officeart/2008/layout/LinedList"/>
    <dgm:cxn modelId="{CADC8D84-5520-4EF0-8467-5D0013D77D92}" type="presParOf" srcId="{760DBA25-3DED-487C-8681-E053B7AB1F52}" destId="{0D6AD460-4B7F-48EE-91AF-B659B341DC19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B61F1A-4AA8-4649-9A54-5A86BC4D519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8896B3-5189-459F-A651-EC5458C62908}">
      <dgm:prSet phldrT="[Текст]" custT="1"/>
      <dgm:spPr>
        <a:solidFill>
          <a:srgbClr val="255272"/>
        </a:solidFill>
      </dgm:spPr>
      <dgm:t>
        <a:bodyPr/>
        <a:lstStyle/>
        <a:p>
          <a:r>
            <a:rPr lang="uk-UA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Закупівля обладнання, інвентарю тощо</a:t>
          </a:r>
          <a:endParaRPr lang="ru-RU" sz="20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CB6E24C9-F4F8-4449-AB99-E2B6AEDB6BF2}" type="parTrans" cxnId="{BC975CA2-41D0-4685-A845-F1B7B3E657B2}">
      <dgm:prSet/>
      <dgm:spPr/>
      <dgm:t>
        <a:bodyPr/>
        <a:lstStyle/>
        <a:p>
          <a:endParaRPr lang="ru-RU"/>
        </a:p>
      </dgm:t>
    </dgm:pt>
    <dgm:pt modelId="{1BDE37C3-8B11-4899-A758-1E718C5BC74A}" type="sibTrans" cxnId="{BC975CA2-41D0-4685-A845-F1B7B3E657B2}">
      <dgm:prSet/>
      <dgm:spPr/>
      <dgm:t>
        <a:bodyPr/>
        <a:lstStyle/>
        <a:p>
          <a:endParaRPr lang="ru-RU"/>
        </a:p>
      </dgm:t>
    </dgm:pt>
    <dgm:pt modelId="{D2B30BC0-B331-47D7-B198-1A13AA3D32F8}">
      <dgm:prSet phldrT="[Текст]" custT="1"/>
      <dgm:spPr/>
      <dgm:t>
        <a:bodyPr/>
        <a:lstStyle/>
        <a:p>
          <a:r>
            <a:rPr lang="uk-UA" sz="20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(Текст)</a:t>
          </a:r>
          <a:endParaRPr lang="ru-RU" sz="20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295A4AC5-8E8C-45F4-AB9D-53735E3F72F4}" type="parTrans" cxnId="{A21B75BB-6764-4286-A3B4-4C09BE582CB7}">
      <dgm:prSet/>
      <dgm:spPr/>
      <dgm:t>
        <a:bodyPr/>
        <a:lstStyle/>
        <a:p>
          <a:endParaRPr lang="ru-RU"/>
        </a:p>
      </dgm:t>
    </dgm:pt>
    <dgm:pt modelId="{C72FBE82-3AD8-4EF8-91F0-90A5BFFAF0CD}" type="sibTrans" cxnId="{A21B75BB-6764-4286-A3B4-4C09BE582CB7}">
      <dgm:prSet/>
      <dgm:spPr/>
      <dgm:t>
        <a:bodyPr/>
        <a:lstStyle/>
        <a:p>
          <a:endParaRPr lang="ru-RU"/>
        </a:p>
      </dgm:t>
    </dgm:pt>
    <dgm:pt modelId="{E6747A74-B620-45F7-B688-03B91BFEE8F1}">
      <dgm:prSet phldrT="[Текст]" custT="1"/>
      <dgm:spPr>
        <a:solidFill>
          <a:srgbClr val="255272"/>
        </a:solidFill>
      </dgm:spPr>
      <dgm:t>
        <a:bodyPr/>
        <a:lstStyle/>
        <a:p>
          <a:r>
            <a:rPr lang="uk-UA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Проведення поточного та капітального ремонту</a:t>
          </a:r>
        </a:p>
        <a:p>
          <a:endParaRPr lang="ru-RU" sz="20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898D5FDA-7C9B-47C3-A8F0-FB2A3BA9AD7E}" type="parTrans" cxnId="{37C1315D-313A-43F5-A1B9-CD486731500F}">
      <dgm:prSet/>
      <dgm:spPr/>
      <dgm:t>
        <a:bodyPr/>
        <a:lstStyle/>
        <a:p>
          <a:endParaRPr lang="ru-RU"/>
        </a:p>
      </dgm:t>
    </dgm:pt>
    <dgm:pt modelId="{DAC78A67-1695-47B1-A304-92EE446FAF5C}" type="sibTrans" cxnId="{37C1315D-313A-43F5-A1B9-CD486731500F}">
      <dgm:prSet/>
      <dgm:spPr/>
      <dgm:t>
        <a:bodyPr/>
        <a:lstStyle/>
        <a:p>
          <a:endParaRPr lang="ru-RU"/>
        </a:p>
      </dgm:t>
    </dgm:pt>
    <dgm:pt modelId="{E326B064-5985-4CEA-8537-E8D161383614}">
      <dgm:prSet phldrT="[Текст]" custT="1"/>
      <dgm:spPr/>
      <dgm:t>
        <a:bodyPr/>
        <a:lstStyle/>
        <a:p>
          <a:r>
            <a:rPr lang="uk-UA" sz="20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(Текст)</a:t>
          </a:r>
          <a:endParaRPr lang="ru-RU" sz="20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CED950B7-C1A3-4E45-8784-A3C1A21BC2CC}" type="parTrans" cxnId="{F6B6F706-81DD-4C6E-ADE0-24AB2F4A83D7}">
      <dgm:prSet/>
      <dgm:spPr/>
      <dgm:t>
        <a:bodyPr/>
        <a:lstStyle/>
        <a:p>
          <a:endParaRPr lang="ru-RU"/>
        </a:p>
      </dgm:t>
    </dgm:pt>
    <dgm:pt modelId="{F901DEEB-208D-4020-A252-548688B05820}" type="sibTrans" cxnId="{F6B6F706-81DD-4C6E-ADE0-24AB2F4A83D7}">
      <dgm:prSet/>
      <dgm:spPr/>
      <dgm:t>
        <a:bodyPr/>
        <a:lstStyle/>
        <a:p>
          <a:endParaRPr lang="ru-RU"/>
        </a:p>
      </dgm:t>
    </dgm:pt>
    <dgm:pt modelId="{909BADE2-DE38-40BE-8736-48378901031D}">
      <dgm:prSet custT="1"/>
      <dgm:spPr>
        <a:solidFill>
          <a:srgbClr val="255272"/>
        </a:solidFill>
      </dgm:spPr>
      <dgm:t>
        <a:bodyPr/>
        <a:lstStyle/>
        <a:p>
          <a:r>
            <a:rPr lang="uk-UA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Заходи по протипожежній безпеці </a:t>
          </a:r>
        </a:p>
        <a:p>
          <a:r>
            <a:rPr lang="uk-UA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(розписати)</a:t>
          </a:r>
          <a:endParaRPr lang="ru-RU" sz="20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52A737B2-4CCE-461A-8AD0-8D02E4EB3BE5}" type="parTrans" cxnId="{D93A473A-B966-46F3-B3AE-9F1D782D820A}">
      <dgm:prSet/>
      <dgm:spPr/>
      <dgm:t>
        <a:bodyPr/>
        <a:lstStyle/>
        <a:p>
          <a:endParaRPr lang="ru-RU"/>
        </a:p>
      </dgm:t>
    </dgm:pt>
    <dgm:pt modelId="{9F95D94A-C99E-4DFE-9D1A-BC4EFF1C2EA7}" type="sibTrans" cxnId="{D93A473A-B966-46F3-B3AE-9F1D782D820A}">
      <dgm:prSet/>
      <dgm:spPr/>
      <dgm:t>
        <a:bodyPr/>
        <a:lstStyle/>
        <a:p>
          <a:endParaRPr lang="ru-RU"/>
        </a:p>
      </dgm:t>
    </dgm:pt>
    <dgm:pt modelId="{E2477599-168A-499C-8819-8C3F3E74C510}">
      <dgm:prSet custT="1"/>
      <dgm:spPr>
        <a:solidFill>
          <a:srgbClr val="255272"/>
        </a:solidFill>
      </dgm:spPr>
      <dgm:t>
        <a:bodyPr/>
        <a:lstStyle/>
        <a:p>
          <a:r>
            <a:rPr lang="uk-UA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Заходи енергозбереження</a:t>
          </a:r>
        </a:p>
        <a:p>
          <a:r>
            <a:rPr lang="uk-UA" sz="20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(</a:t>
          </a:r>
          <a:r>
            <a:rPr lang="uk-UA" sz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утилізація та покупка енергозберігаючих ламп, встановлення лічильників, металоплатокових вікон, дверей, тощо)</a:t>
          </a:r>
          <a:endParaRPr lang="ru-RU" sz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582D1FAB-61D4-4B6E-9BB1-8B2976D81E41}" type="parTrans" cxnId="{663EACC5-BFA5-45B1-BBD0-77FDB10108E6}">
      <dgm:prSet/>
      <dgm:spPr/>
      <dgm:t>
        <a:bodyPr/>
        <a:lstStyle/>
        <a:p>
          <a:endParaRPr lang="ru-RU"/>
        </a:p>
      </dgm:t>
    </dgm:pt>
    <dgm:pt modelId="{90D20432-AFC4-4C0C-A95B-80E0F5CD62D4}" type="sibTrans" cxnId="{663EACC5-BFA5-45B1-BBD0-77FDB10108E6}">
      <dgm:prSet/>
      <dgm:spPr/>
      <dgm:t>
        <a:bodyPr/>
        <a:lstStyle/>
        <a:p>
          <a:endParaRPr lang="ru-RU"/>
        </a:p>
      </dgm:t>
    </dgm:pt>
    <dgm:pt modelId="{EF014E7B-A7AB-4CE7-BB25-7AFF0F11EBB8}">
      <dgm:prSet custT="1"/>
      <dgm:spPr/>
      <dgm:t>
        <a:bodyPr/>
        <a:lstStyle/>
        <a:p>
          <a:r>
            <a:rPr lang="uk-UA" sz="2000" dirty="0">
              <a:solidFill>
                <a:srgbClr val="255272"/>
              </a:solidFill>
            </a:rPr>
            <a:t>(</a:t>
          </a:r>
          <a:r>
            <a:rPr lang="uk-UA" sz="2000" dirty="0">
              <a:solidFill>
                <a:srgbClr val="255272"/>
              </a:solidFill>
              <a:latin typeface="Arial" panose="020B0604020202020204" pitchFamily="34" charset="0"/>
              <a:cs typeface="Arial" panose="020B0604020202020204" pitchFamily="34" charset="0"/>
            </a:rPr>
            <a:t>Текст</a:t>
          </a:r>
          <a:r>
            <a:rPr lang="uk-UA" sz="2000" dirty="0">
              <a:solidFill>
                <a:srgbClr val="255272"/>
              </a:solidFill>
            </a:rPr>
            <a:t>)</a:t>
          </a:r>
          <a:endParaRPr lang="ru-RU" sz="2000" dirty="0">
            <a:solidFill>
              <a:srgbClr val="255272"/>
            </a:solidFill>
          </a:endParaRPr>
        </a:p>
      </dgm:t>
    </dgm:pt>
    <dgm:pt modelId="{7D42FFEE-330D-475D-B95D-C5D3484EF442}" type="parTrans" cxnId="{18365EC3-9B05-47C0-8750-44DCF5C03B7D}">
      <dgm:prSet/>
      <dgm:spPr/>
      <dgm:t>
        <a:bodyPr/>
        <a:lstStyle/>
        <a:p>
          <a:endParaRPr lang="ru-RU"/>
        </a:p>
      </dgm:t>
    </dgm:pt>
    <dgm:pt modelId="{FC160A1C-FCEF-46CF-8EF8-E56D3701C0F4}" type="sibTrans" cxnId="{18365EC3-9B05-47C0-8750-44DCF5C03B7D}">
      <dgm:prSet/>
      <dgm:spPr/>
      <dgm:t>
        <a:bodyPr/>
        <a:lstStyle/>
        <a:p>
          <a:endParaRPr lang="ru-RU"/>
        </a:p>
      </dgm:t>
    </dgm:pt>
    <dgm:pt modelId="{3E1F42C8-913D-4C35-8F3C-35009D194372}">
      <dgm:prSet custT="1"/>
      <dgm:spPr/>
      <dgm:t>
        <a:bodyPr/>
        <a:lstStyle/>
        <a:p>
          <a:r>
            <a:rPr lang="uk-UA" sz="2000" dirty="0">
              <a:solidFill>
                <a:srgbClr val="255272"/>
              </a:solidFill>
            </a:rPr>
            <a:t>(</a:t>
          </a:r>
          <a:r>
            <a:rPr lang="uk-UA" sz="2000" dirty="0">
              <a:solidFill>
                <a:srgbClr val="255272"/>
              </a:solidFill>
              <a:latin typeface="Arial" panose="020B0604020202020204" pitchFamily="34" charset="0"/>
              <a:cs typeface="Arial" panose="020B0604020202020204" pitchFamily="34" charset="0"/>
            </a:rPr>
            <a:t>Текст</a:t>
          </a:r>
          <a:r>
            <a:rPr lang="uk-UA" sz="2000" dirty="0">
              <a:solidFill>
                <a:srgbClr val="255272"/>
              </a:solidFill>
            </a:rPr>
            <a:t>)</a:t>
          </a:r>
          <a:endParaRPr lang="ru-RU" sz="2000" dirty="0">
            <a:solidFill>
              <a:srgbClr val="255272"/>
            </a:solidFill>
          </a:endParaRPr>
        </a:p>
      </dgm:t>
    </dgm:pt>
    <dgm:pt modelId="{95138455-3E63-486C-BAD0-102D29A3BB07}" type="parTrans" cxnId="{98C56D65-707C-4DD9-AF46-5BFD169DFBC8}">
      <dgm:prSet/>
      <dgm:spPr/>
      <dgm:t>
        <a:bodyPr/>
        <a:lstStyle/>
        <a:p>
          <a:endParaRPr lang="ru-RU"/>
        </a:p>
      </dgm:t>
    </dgm:pt>
    <dgm:pt modelId="{36036F31-D1F2-4210-9B80-06AE000BA737}" type="sibTrans" cxnId="{98C56D65-707C-4DD9-AF46-5BFD169DFBC8}">
      <dgm:prSet/>
      <dgm:spPr/>
      <dgm:t>
        <a:bodyPr/>
        <a:lstStyle/>
        <a:p>
          <a:endParaRPr lang="ru-RU"/>
        </a:p>
      </dgm:t>
    </dgm:pt>
    <dgm:pt modelId="{5C3314EA-481B-4E6E-B1FD-9901EE249A7D}">
      <dgm:prSet custT="1"/>
      <dgm:spPr>
        <a:solidFill>
          <a:srgbClr val="255272"/>
        </a:solidFill>
      </dgm:spPr>
      <dgm:t>
        <a:bodyPr/>
        <a:lstStyle/>
        <a:p>
          <a:r>
            <a:rPr lang="uk-UA" sz="2000" b="1" dirty="0">
              <a:latin typeface="Arial" panose="020B0604020202020204" pitchFamily="34" charset="0"/>
              <a:cs typeface="Arial" panose="020B0604020202020204" pitchFamily="34" charset="0"/>
            </a:rPr>
            <a:t>Ремонт укриттів</a:t>
          </a:r>
        </a:p>
      </dgm:t>
    </dgm:pt>
    <dgm:pt modelId="{D422171F-9283-420A-AA1A-79630650AF1D}" type="parTrans" cxnId="{B7ADD9C4-0ECB-42BF-AEFA-804AC0209718}">
      <dgm:prSet/>
      <dgm:spPr/>
      <dgm:t>
        <a:bodyPr/>
        <a:lstStyle/>
        <a:p>
          <a:endParaRPr lang="uk-UA"/>
        </a:p>
      </dgm:t>
    </dgm:pt>
    <dgm:pt modelId="{70987989-2574-45E8-ABD0-322D79BB2D89}" type="sibTrans" cxnId="{B7ADD9C4-0ECB-42BF-AEFA-804AC0209718}">
      <dgm:prSet/>
      <dgm:spPr/>
      <dgm:t>
        <a:bodyPr/>
        <a:lstStyle/>
        <a:p>
          <a:endParaRPr lang="uk-UA"/>
        </a:p>
      </dgm:t>
    </dgm:pt>
    <dgm:pt modelId="{90908C99-79D4-4D61-8AA8-0DEA48D8E68D}" type="pres">
      <dgm:prSet presAssocID="{79B61F1A-4AA8-4649-9A54-5A86BC4D5195}" presName="linear" presStyleCnt="0">
        <dgm:presLayoutVars>
          <dgm:animLvl val="lvl"/>
          <dgm:resizeHandles val="exact"/>
        </dgm:presLayoutVars>
      </dgm:prSet>
      <dgm:spPr/>
    </dgm:pt>
    <dgm:pt modelId="{4D8F7D56-920C-4E13-A60C-49053CDEBC5D}" type="pres">
      <dgm:prSet presAssocID="{0D8896B3-5189-459F-A651-EC5458C62908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59E27210-0265-4690-86A7-CD4DB2DB6CA2}" type="pres">
      <dgm:prSet presAssocID="{0D8896B3-5189-459F-A651-EC5458C62908}" presName="childText" presStyleLbl="revTx" presStyleIdx="0" presStyleCnt="4">
        <dgm:presLayoutVars>
          <dgm:bulletEnabled val="1"/>
        </dgm:presLayoutVars>
      </dgm:prSet>
      <dgm:spPr/>
    </dgm:pt>
    <dgm:pt modelId="{98A95FF4-1AF0-4BCD-87DE-FAB698FBE96C}" type="pres">
      <dgm:prSet presAssocID="{E6747A74-B620-45F7-B688-03B91BFEE8F1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2D1E920-9FDC-44A5-BC2F-64908291B08C}" type="pres">
      <dgm:prSet presAssocID="{E6747A74-B620-45F7-B688-03B91BFEE8F1}" presName="childText" presStyleLbl="revTx" presStyleIdx="1" presStyleCnt="4">
        <dgm:presLayoutVars>
          <dgm:bulletEnabled val="1"/>
        </dgm:presLayoutVars>
      </dgm:prSet>
      <dgm:spPr/>
    </dgm:pt>
    <dgm:pt modelId="{B658A7BB-A7CE-4C6C-9598-41C2BA731A1E}" type="pres">
      <dgm:prSet presAssocID="{909BADE2-DE38-40BE-8736-48378901031D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79D8A4DE-03F2-4ECE-8361-28AA4FFBD8E7}" type="pres">
      <dgm:prSet presAssocID="{909BADE2-DE38-40BE-8736-48378901031D}" presName="childText" presStyleLbl="revTx" presStyleIdx="2" presStyleCnt="4">
        <dgm:presLayoutVars>
          <dgm:bulletEnabled val="1"/>
        </dgm:presLayoutVars>
      </dgm:prSet>
      <dgm:spPr/>
    </dgm:pt>
    <dgm:pt modelId="{69F07B08-5F5F-4F14-B0B5-E7B7A4E5A348}" type="pres">
      <dgm:prSet presAssocID="{E2477599-168A-499C-8819-8C3F3E74C51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8D878744-FA32-48AB-ABEB-A0EFD0DD692F}" type="pres">
      <dgm:prSet presAssocID="{E2477599-168A-499C-8819-8C3F3E74C510}" presName="childText" presStyleLbl="revTx" presStyleIdx="3" presStyleCnt="4">
        <dgm:presLayoutVars>
          <dgm:bulletEnabled val="1"/>
        </dgm:presLayoutVars>
      </dgm:prSet>
      <dgm:spPr/>
    </dgm:pt>
    <dgm:pt modelId="{D21043EE-4FC7-4C9F-A0A0-A0E05C68B01E}" type="pres">
      <dgm:prSet presAssocID="{5C3314EA-481B-4E6E-B1FD-9901EE249A7D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F6B6F706-81DD-4C6E-ADE0-24AB2F4A83D7}" srcId="{E6747A74-B620-45F7-B688-03B91BFEE8F1}" destId="{E326B064-5985-4CEA-8537-E8D161383614}" srcOrd="0" destOrd="0" parTransId="{CED950B7-C1A3-4E45-8784-A3C1A21BC2CC}" sibTransId="{F901DEEB-208D-4020-A252-548688B05820}"/>
    <dgm:cxn modelId="{9454C61F-2C66-4D6E-B17A-8473B3CFCBA6}" type="presOf" srcId="{0D8896B3-5189-459F-A651-EC5458C62908}" destId="{4D8F7D56-920C-4E13-A60C-49053CDEBC5D}" srcOrd="0" destOrd="0" presId="urn:microsoft.com/office/officeart/2005/8/layout/vList2"/>
    <dgm:cxn modelId="{D93A473A-B966-46F3-B3AE-9F1D782D820A}" srcId="{79B61F1A-4AA8-4649-9A54-5A86BC4D5195}" destId="{909BADE2-DE38-40BE-8736-48378901031D}" srcOrd="2" destOrd="0" parTransId="{52A737B2-4CCE-461A-8AD0-8D02E4EB3BE5}" sibTransId="{9F95D94A-C99E-4DFE-9D1A-BC4EFF1C2EA7}"/>
    <dgm:cxn modelId="{F795773B-AC1E-4AF6-BA60-C2B3A736BFF9}" type="presOf" srcId="{5C3314EA-481B-4E6E-B1FD-9901EE249A7D}" destId="{D21043EE-4FC7-4C9F-A0A0-A0E05C68B01E}" srcOrd="0" destOrd="0" presId="urn:microsoft.com/office/officeart/2005/8/layout/vList2"/>
    <dgm:cxn modelId="{6AB1943B-73C9-4EDF-91DA-823A3285E425}" type="presOf" srcId="{E2477599-168A-499C-8819-8C3F3E74C510}" destId="{69F07B08-5F5F-4F14-B0B5-E7B7A4E5A348}" srcOrd="0" destOrd="0" presId="urn:microsoft.com/office/officeart/2005/8/layout/vList2"/>
    <dgm:cxn modelId="{CABBAF5C-B75B-43C4-BFA3-F982B1723234}" type="presOf" srcId="{D2B30BC0-B331-47D7-B198-1A13AA3D32F8}" destId="{59E27210-0265-4690-86A7-CD4DB2DB6CA2}" srcOrd="0" destOrd="0" presId="urn:microsoft.com/office/officeart/2005/8/layout/vList2"/>
    <dgm:cxn modelId="{37C1315D-313A-43F5-A1B9-CD486731500F}" srcId="{79B61F1A-4AA8-4649-9A54-5A86BC4D5195}" destId="{E6747A74-B620-45F7-B688-03B91BFEE8F1}" srcOrd="1" destOrd="0" parTransId="{898D5FDA-7C9B-47C3-A8F0-FB2A3BA9AD7E}" sibTransId="{DAC78A67-1695-47B1-A304-92EE446FAF5C}"/>
    <dgm:cxn modelId="{5602A35D-3AD0-4AA8-9B67-B34220150D8A}" type="presOf" srcId="{909BADE2-DE38-40BE-8736-48378901031D}" destId="{B658A7BB-A7CE-4C6C-9598-41C2BA731A1E}" srcOrd="0" destOrd="0" presId="urn:microsoft.com/office/officeart/2005/8/layout/vList2"/>
    <dgm:cxn modelId="{98C56D65-707C-4DD9-AF46-5BFD169DFBC8}" srcId="{E2477599-168A-499C-8819-8C3F3E74C510}" destId="{3E1F42C8-913D-4C35-8F3C-35009D194372}" srcOrd="0" destOrd="0" parTransId="{95138455-3E63-486C-BAD0-102D29A3BB07}" sibTransId="{36036F31-D1F2-4210-9B80-06AE000BA737}"/>
    <dgm:cxn modelId="{4A860184-78BC-4009-B3A5-70C332DA393E}" type="presOf" srcId="{79B61F1A-4AA8-4649-9A54-5A86BC4D5195}" destId="{90908C99-79D4-4D61-8AA8-0DEA48D8E68D}" srcOrd="0" destOrd="0" presId="urn:microsoft.com/office/officeart/2005/8/layout/vList2"/>
    <dgm:cxn modelId="{204ECA8D-0F15-4F13-8092-6FBC075CDE39}" type="presOf" srcId="{E326B064-5985-4CEA-8537-E8D161383614}" destId="{12D1E920-9FDC-44A5-BC2F-64908291B08C}" srcOrd="0" destOrd="0" presId="urn:microsoft.com/office/officeart/2005/8/layout/vList2"/>
    <dgm:cxn modelId="{CCB75997-3AC2-451E-922D-BE58E85A2FBD}" type="presOf" srcId="{3E1F42C8-913D-4C35-8F3C-35009D194372}" destId="{8D878744-FA32-48AB-ABEB-A0EFD0DD692F}" srcOrd="0" destOrd="0" presId="urn:microsoft.com/office/officeart/2005/8/layout/vList2"/>
    <dgm:cxn modelId="{BC975CA2-41D0-4685-A845-F1B7B3E657B2}" srcId="{79B61F1A-4AA8-4649-9A54-5A86BC4D5195}" destId="{0D8896B3-5189-459F-A651-EC5458C62908}" srcOrd="0" destOrd="0" parTransId="{CB6E24C9-F4F8-4449-AB99-E2B6AEDB6BF2}" sibTransId="{1BDE37C3-8B11-4899-A758-1E718C5BC74A}"/>
    <dgm:cxn modelId="{A21B75BB-6764-4286-A3B4-4C09BE582CB7}" srcId="{0D8896B3-5189-459F-A651-EC5458C62908}" destId="{D2B30BC0-B331-47D7-B198-1A13AA3D32F8}" srcOrd="0" destOrd="0" parTransId="{295A4AC5-8E8C-45F4-AB9D-53735E3F72F4}" sibTransId="{C72FBE82-3AD8-4EF8-91F0-90A5BFFAF0CD}"/>
    <dgm:cxn modelId="{18365EC3-9B05-47C0-8750-44DCF5C03B7D}" srcId="{909BADE2-DE38-40BE-8736-48378901031D}" destId="{EF014E7B-A7AB-4CE7-BB25-7AFF0F11EBB8}" srcOrd="0" destOrd="0" parTransId="{7D42FFEE-330D-475D-B95D-C5D3484EF442}" sibTransId="{FC160A1C-FCEF-46CF-8EF8-E56D3701C0F4}"/>
    <dgm:cxn modelId="{B7ADD9C4-0ECB-42BF-AEFA-804AC0209718}" srcId="{79B61F1A-4AA8-4649-9A54-5A86BC4D5195}" destId="{5C3314EA-481B-4E6E-B1FD-9901EE249A7D}" srcOrd="4" destOrd="0" parTransId="{D422171F-9283-420A-AA1A-79630650AF1D}" sibTransId="{70987989-2574-45E8-ABD0-322D79BB2D89}"/>
    <dgm:cxn modelId="{663EACC5-BFA5-45B1-BBD0-77FDB10108E6}" srcId="{79B61F1A-4AA8-4649-9A54-5A86BC4D5195}" destId="{E2477599-168A-499C-8819-8C3F3E74C510}" srcOrd="3" destOrd="0" parTransId="{582D1FAB-61D4-4B6E-9BB1-8B2976D81E41}" sibTransId="{90D20432-AFC4-4C0C-A95B-80E0F5CD62D4}"/>
    <dgm:cxn modelId="{45F1FCD8-05CB-4A12-9632-83AF59902EB6}" type="presOf" srcId="{E6747A74-B620-45F7-B688-03B91BFEE8F1}" destId="{98A95FF4-1AF0-4BCD-87DE-FAB698FBE96C}" srcOrd="0" destOrd="0" presId="urn:microsoft.com/office/officeart/2005/8/layout/vList2"/>
    <dgm:cxn modelId="{12F035F4-83B7-4CB0-B205-C382F2BD5AD2}" type="presOf" srcId="{EF014E7B-A7AB-4CE7-BB25-7AFF0F11EBB8}" destId="{79D8A4DE-03F2-4ECE-8361-28AA4FFBD8E7}" srcOrd="0" destOrd="0" presId="urn:microsoft.com/office/officeart/2005/8/layout/vList2"/>
    <dgm:cxn modelId="{F641D543-AE6E-4E10-9283-21E2E406CC58}" type="presParOf" srcId="{90908C99-79D4-4D61-8AA8-0DEA48D8E68D}" destId="{4D8F7D56-920C-4E13-A60C-49053CDEBC5D}" srcOrd="0" destOrd="0" presId="urn:microsoft.com/office/officeart/2005/8/layout/vList2"/>
    <dgm:cxn modelId="{1EE50B3B-437F-479D-A11B-78F565830B40}" type="presParOf" srcId="{90908C99-79D4-4D61-8AA8-0DEA48D8E68D}" destId="{59E27210-0265-4690-86A7-CD4DB2DB6CA2}" srcOrd="1" destOrd="0" presId="urn:microsoft.com/office/officeart/2005/8/layout/vList2"/>
    <dgm:cxn modelId="{88244007-B698-48A8-B71C-7AD9B17EA5A9}" type="presParOf" srcId="{90908C99-79D4-4D61-8AA8-0DEA48D8E68D}" destId="{98A95FF4-1AF0-4BCD-87DE-FAB698FBE96C}" srcOrd="2" destOrd="0" presId="urn:microsoft.com/office/officeart/2005/8/layout/vList2"/>
    <dgm:cxn modelId="{25188062-0571-4908-8A95-116F3597DB6F}" type="presParOf" srcId="{90908C99-79D4-4D61-8AA8-0DEA48D8E68D}" destId="{12D1E920-9FDC-44A5-BC2F-64908291B08C}" srcOrd="3" destOrd="0" presId="urn:microsoft.com/office/officeart/2005/8/layout/vList2"/>
    <dgm:cxn modelId="{DCE726F2-766A-4BBD-99DD-3CEC52B2EF24}" type="presParOf" srcId="{90908C99-79D4-4D61-8AA8-0DEA48D8E68D}" destId="{B658A7BB-A7CE-4C6C-9598-41C2BA731A1E}" srcOrd="4" destOrd="0" presId="urn:microsoft.com/office/officeart/2005/8/layout/vList2"/>
    <dgm:cxn modelId="{12768F32-1CB3-4CD5-815A-3C7FEB5488ED}" type="presParOf" srcId="{90908C99-79D4-4D61-8AA8-0DEA48D8E68D}" destId="{79D8A4DE-03F2-4ECE-8361-28AA4FFBD8E7}" srcOrd="5" destOrd="0" presId="urn:microsoft.com/office/officeart/2005/8/layout/vList2"/>
    <dgm:cxn modelId="{FA347E70-358C-4A27-A2F1-04FCBEDFD7A7}" type="presParOf" srcId="{90908C99-79D4-4D61-8AA8-0DEA48D8E68D}" destId="{69F07B08-5F5F-4F14-B0B5-E7B7A4E5A348}" srcOrd="6" destOrd="0" presId="urn:microsoft.com/office/officeart/2005/8/layout/vList2"/>
    <dgm:cxn modelId="{CE379559-87DC-4C4C-B103-53407C4159A4}" type="presParOf" srcId="{90908C99-79D4-4D61-8AA8-0DEA48D8E68D}" destId="{8D878744-FA32-48AB-ABEB-A0EFD0DD692F}" srcOrd="7" destOrd="0" presId="urn:microsoft.com/office/officeart/2005/8/layout/vList2"/>
    <dgm:cxn modelId="{45994DF0-7E81-4670-A171-1ADB6F76CB08}" type="presParOf" srcId="{90908C99-79D4-4D61-8AA8-0DEA48D8E68D}" destId="{D21043EE-4FC7-4C9F-A0A0-A0E05C68B01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649A48-A248-4499-944A-34385B3EF11F}">
      <dsp:nvSpPr>
        <dsp:cNvPr id="0" name=""/>
        <dsp:cNvSpPr/>
      </dsp:nvSpPr>
      <dsp:spPr>
        <a:xfrm>
          <a:off x="1203" y="878167"/>
          <a:ext cx="2816443" cy="1408221"/>
        </a:xfrm>
        <a:prstGeom prst="roundRect">
          <a:avLst>
            <a:gd name="adj" fmla="val 10000"/>
          </a:avLst>
        </a:prstGeom>
        <a:solidFill>
          <a:srgbClr val="25527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solidFill>
                <a:schemeClr val="bg1"/>
              </a:solidFill>
              <a:latin typeface="Exo 2"/>
            </a:rPr>
            <a:t>Площі, які закріплені за підрозділом-__М2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solidFill>
                <a:schemeClr val="bg1"/>
              </a:solidFill>
              <a:latin typeface="Exo 2"/>
            </a:rPr>
            <a:t>По корпусам </a:t>
          </a:r>
          <a:endParaRPr lang="ru-RU" sz="1800" kern="1200" dirty="0">
            <a:solidFill>
              <a:schemeClr val="bg1"/>
            </a:solidFill>
            <a:latin typeface="Exo 2"/>
          </a:endParaRPr>
        </a:p>
      </dsp:txBody>
      <dsp:txXfrm>
        <a:off x="42448" y="919412"/>
        <a:ext cx="2733953" cy="1325731"/>
      </dsp:txXfrm>
    </dsp:sp>
    <dsp:sp modelId="{3D6AFF25-0A52-4DB0-9C03-67C7C3666802}">
      <dsp:nvSpPr>
        <dsp:cNvPr id="0" name=""/>
        <dsp:cNvSpPr/>
      </dsp:nvSpPr>
      <dsp:spPr>
        <a:xfrm>
          <a:off x="6976153" y="1944966"/>
          <a:ext cx="2816443" cy="4300075"/>
        </a:xfrm>
        <a:prstGeom prst="roundRect">
          <a:avLst>
            <a:gd name="adj" fmla="val 10000"/>
          </a:avLst>
        </a:prstGeom>
        <a:solidFill>
          <a:srgbClr val="25527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Кількість здобувачів вищої освіти (бюджет, контракт)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Кількість НПП (загальний фонд, спеціальний фонд)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Кількість НДП</a:t>
          </a:r>
          <a:r>
            <a:rPr lang="en-US" sz="16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uk-UA" sz="16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загальний, спеціальний фонд)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Кількість наукових працівників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Бухгалтерія___од</a:t>
          </a:r>
          <a:endParaRPr lang="uk-UA" sz="16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 dirty="0"/>
        </a:p>
      </dsp:txBody>
      <dsp:txXfrm>
        <a:off x="7058644" y="2027457"/>
        <a:ext cx="2651461" cy="4135093"/>
      </dsp:txXfrm>
    </dsp:sp>
    <dsp:sp modelId="{C905DCC5-ACEF-4A9E-AF94-7931CDDB0406}">
      <dsp:nvSpPr>
        <dsp:cNvPr id="0" name=""/>
        <dsp:cNvSpPr/>
      </dsp:nvSpPr>
      <dsp:spPr>
        <a:xfrm>
          <a:off x="3333901" y="954366"/>
          <a:ext cx="2816443" cy="4829735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Адміністративні площі-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Аудиторний фонд-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Наукові площі-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Кількість кафедр-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Гуртожитки-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Кількість місць для </a:t>
          </a:r>
          <a:r>
            <a:rPr lang="uk-UA" sz="1600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укриттів</a:t>
          </a:r>
          <a:r>
            <a:rPr lang="uk-UA" sz="16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(вказується кількість та площі)</a:t>
          </a:r>
          <a:endParaRPr lang="ru-RU" sz="1600" i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16392" y="1036857"/>
        <a:ext cx="2651461" cy="46647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55F247-DCC9-4BB9-9E1D-41640354ECD5}">
      <dsp:nvSpPr>
        <dsp:cNvPr id="0" name=""/>
        <dsp:cNvSpPr/>
      </dsp:nvSpPr>
      <dsp:spPr>
        <a:xfrm>
          <a:off x="0" y="2665"/>
          <a:ext cx="1065172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14A10F-954E-4588-AA8C-5A7FAF5DE8B1}">
      <dsp:nvSpPr>
        <dsp:cNvPr id="0" name=""/>
        <dsp:cNvSpPr/>
      </dsp:nvSpPr>
      <dsp:spPr>
        <a:xfrm>
          <a:off x="0" y="2665"/>
          <a:ext cx="2130344" cy="1817905"/>
        </a:xfrm>
        <a:prstGeom prst="rect">
          <a:avLst/>
        </a:prstGeom>
        <a:solidFill>
          <a:srgbClr val="255272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kern="1200" dirty="0">
              <a:latin typeface="Arial Black" pitchFamily="34" charset="0"/>
            </a:rPr>
            <a:t>Освітня діяльність</a:t>
          </a:r>
          <a:endParaRPr lang="ru-RU" sz="1700" kern="1200" dirty="0">
            <a:latin typeface="Arial Black" pitchFamily="34" charset="0"/>
          </a:endParaRPr>
        </a:p>
      </dsp:txBody>
      <dsp:txXfrm>
        <a:off x="0" y="2665"/>
        <a:ext cx="2130344" cy="1817905"/>
      </dsp:txXfrm>
    </dsp:sp>
    <dsp:sp modelId="{991E3FE7-1E4B-4270-AFC2-5315ED4D5098}">
      <dsp:nvSpPr>
        <dsp:cNvPr id="0" name=""/>
        <dsp:cNvSpPr/>
      </dsp:nvSpPr>
      <dsp:spPr>
        <a:xfrm>
          <a:off x="2290120" y="16978"/>
          <a:ext cx="8361600" cy="286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300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Навчання студентів, аспірантів, докторантів</a:t>
          </a:r>
          <a:endParaRPr lang="ru-RU" sz="13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2290120" y="16978"/>
        <a:ext cx="8361600" cy="286266"/>
      </dsp:txXfrm>
    </dsp:sp>
    <dsp:sp modelId="{5629CA68-D50D-4A29-87D8-40FA68AA2FC3}">
      <dsp:nvSpPr>
        <dsp:cNvPr id="0" name=""/>
        <dsp:cNvSpPr/>
      </dsp:nvSpPr>
      <dsp:spPr>
        <a:xfrm>
          <a:off x="2130344" y="303245"/>
          <a:ext cx="852137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2BF026-9FF8-44E0-9618-BE5FECFDA31F}">
      <dsp:nvSpPr>
        <dsp:cNvPr id="0" name=""/>
        <dsp:cNvSpPr/>
      </dsp:nvSpPr>
      <dsp:spPr>
        <a:xfrm>
          <a:off x="2290120" y="317559"/>
          <a:ext cx="8361600" cy="286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300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Навчання іноземних студентів, аспірантів, докторантів</a:t>
          </a:r>
          <a:endParaRPr lang="ru-RU" sz="13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2290120" y="317559"/>
        <a:ext cx="8361600" cy="286266"/>
      </dsp:txXfrm>
    </dsp:sp>
    <dsp:sp modelId="{686F8ECC-5AE3-4A0C-B760-07410104DD88}">
      <dsp:nvSpPr>
        <dsp:cNvPr id="0" name=""/>
        <dsp:cNvSpPr/>
      </dsp:nvSpPr>
      <dsp:spPr>
        <a:xfrm>
          <a:off x="2130344" y="603826"/>
          <a:ext cx="852137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03D548-6895-435D-95FC-75A5A81E2004}">
      <dsp:nvSpPr>
        <dsp:cNvPr id="0" name=""/>
        <dsp:cNvSpPr/>
      </dsp:nvSpPr>
      <dsp:spPr>
        <a:xfrm>
          <a:off x="2290120" y="618139"/>
          <a:ext cx="8361600" cy="286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300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Навчання слухачів довузівської підготовки</a:t>
          </a:r>
          <a:endParaRPr lang="ru-RU" sz="13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2290120" y="618139"/>
        <a:ext cx="8361600" cy="286266"/>
      </dsp:txXfrm>
    </dsp:sp>
    <dsp:sp modelId="{B2F74807-E5F7-4576-9B42-65122C8FB128}">
      <dsp:nvSpPr>
        <dsp:cNvPr id="0" name=""/>
        <dsp:cNvSpPr/>
      </dsp:nvSpPr>
      <dsp:spPr>
        <a:xfrm>
          <a:off x="2130344" y="904406"/>
          <a:ext cx="852137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CAFAE9-3CBB-41D4-8D97-71D0A37B1260}">
      <dsp:nvSpPr>
        <dsp:cNvPr id="0" name=""/>
        <dsp:cNvSpPr/>
      </dsp:nvSpPr>
      <dsp:spPr>
        <a:xfrm>
          <a:off x="2290120" y="918719"/>
          <a:ext cx="8361600" cy="286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300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Видання залікових книжок, студентських квитків, академічних довідок </a:t>
          </a:r>
          <a:endParaRPr lang="ru-RU" sz="13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2290120" y="918719"/>
        <a:ext cx="8361600" cy="286266"/>
      </dsp:txXfrm>
    </dsp:sp>
    <dsp:sp modelId="{A94AAC7D-7EC2-4F3A-8C12-4C84C25ACD61}">
      <dsp:nvSpPr>
        <dsp:cNvPr id="0" name=""/>
        <dsp:cNvSpPr/>
      </dsp:nvSpPr>
      <dsp:spPr>
        <a:xfrm>
          <a:off x="2130344" y="1204986"/>
          <a:ext cx="852137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32819A-4A74-4E46-A54D-D3F5C4D39FBA}">
      <dsp:nvSpPr>
        <dsp:cNvPr id="0" name=""/>
        <dsp:cNvSpPr/>
      </dsp:nvSpPr>
      <dsp:spPr>
        <a:xfrm>
          <a:off x="2290120" y="1219300"/>
          <a:ext cx="8361600" cy="286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300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Курси підвищення кваліфікації</a:t>
          </a:r>
          <a:endParaRPr lang="ru-RU" sz="13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2290120" y="1219300"/>
        <a:ext cx="8361600" cy="286266"/>
      </dsp:txXfrm>
    </dsp:sp>
    <dsp:sp modelId="{24BE2688-71E9-439F-AAE0-4F99E50620EF}">
      <dsp:nvSpPr>
        <dsp:cNvPr id="0" name=""/>
        <dsp:cNvSpPr/>
      </dsp:nvSpPr>
      <dsp:spPr>
        <a:xfrm>
          <a:off x="2130344" y="1505566"/>
          <a:ext cx="852137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101C48-B241-42C8-9EAE-4D8F20668150}">
      <dsp:nvSpPr>
        <dsp:cNvPr id="0" name=""/>
        <dsp:cNvSpPr/>
      </dsp:nvSpPr>
      <dsp:spPr>
        <a:xfrm>
          <a:off x="2290120" y="1519880"/>
          <a:ext cx="8361600" cy="286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300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Освітні послуги в </a:t>
          </a:r>
          <a:r>
            <a:rPr lang="uk-UA" sz="1300" kern="12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позанавчальний</a:t>
          </a:r>
          <a:r>
            <a:rPr lang="uk-UA" sz="1300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час</a:t>
          </a:r>
          <a:endParaRPr lang="ru-RU" sz="13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2290120" y="1519880"/>
        <a:ext cx="8361600" cy="286266"/>
      </dsp:txXfrm>
    </dsp:sp>
    <dsp:sp modelId="{772B5235-CAE3-4EFC-9C40-CF4F5055C1EE}">
      <dsp:nvSpPr>
        <dsp:cNvPr id="0" name=""/>
        <dsp:cNvSpPr/>
      </dsp:nvSpPr>
      <dsp:spPr>
        <a:xfrm>
          <a:off x="2130344" y="1806147"/>
          <a:ext cx="852137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4C872C-14CF-4953-9266-E909E76C86F6}">
      <dsp:nvSpPr>
        <dsp:cNvPr id="0" name=""/>
        <dsp:cNvSpPr/>
      </dsp:nvSpPr>
      <dsp:spPr>
        <a:xfrm>
          <a:off x="0" y="1820571"/>
          <a:ext cx="1065172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2F9714-872F-4CEC-9945-6235E4D2F7E5}">
      <dsp:nvSpPr>
        <dsp:cNvPr id="0" name=""/>
        <dsp:cNvSpPr/>
      </dsp:nvSpPr>
      <dsp:spPr>
        <a:xfrm>
          <a:off x="0" y="1820571"/>
          <a:ext cx="2130344" cy="1817905"/>
        </a:xfrm>
        <a:prstGeom prst="rect">
          <a:avLst/>
        </a:prstGeom>
        <a:solidFill>
          <a:srgbClr val="255272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kern="1200" dirty="0">
              <a:latin typeface="Arial Black" pitchFamily="34" charset="0"/>
            </a:rPr>
            <a:t>Наукова діяльність</a:t>
          </a:r>
          <a:endParaRPr lang="ru-RU" sz="1700" kern="1200" dirty="0">
            <a:latin typeface="Arial Black" pitchFamily="34" charset="0"/>
          </a:endParaRPr>
        </a:p>
      </dsp:txBody>
      <dsp:txXfrm>
        <a:off x="0" y="1820571"/>
        <a:ext cx="2130344" cy="1817905"/>
      </dsp:txXfrm>
    </dsp:sp>
    <dsp:sp modelId="{F482B92E-A506-46B5-B34C-32AA473518A4}">
      <dsp:nvSpPr>
        <dsp:cNvPr id="0" name=""/>
        <dsp:cNvSpPr/>
      </dsp:nvSpPr>
      <dsp:spPr>
        <a:xfrm>
          <a:off x="2290120" y="1903122"/>
          <a:ext cx="8361600" cy="1651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300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Виконання наукових робіт на замовлення юридичних осіб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300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Гранти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300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НДФУ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300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Міжнародна діяльність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300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Інше</a:t>
          </a:r>
          <a:endParaRPr lang="ru-RU" sz="13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2290120" y="1903122"/>
        <a:ext cx="8361600" cy="1651027"/>
      </dsp:txXfrm>
    </dsp:sp>
    <dsp:sp modelId="{82991207-F994-4B75-B0AF-7E7078710C8A}">
      <dsp:nvSpPr>
        <dsp:cNvPr id="0" name=""/>
        <dsp:cNvSpPr/>
      </dsp:nvSpPr>
      <dsp:spPr>
        <a:xfrm>
          <a:off x="2130344" y="3554150"/>
          <a:ext cx="852137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6F70FD-BD04-41D2-9076-17B103CB1FD4}">
      <dsp:nvSpPr>
        <dsp:cNvPr id="0" name=""/>
        <dsp:cNvSpPr/>
      </dsp:nvSpPr>
      <dsp:spPr>
        <a:xfrm>
          <a:off x="0" y="3638477"/>
          <a:ext cx="1065172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F00168-73EB-476C-A123-2526F161F28C}">
      <dsp:nvSpPr>
        <dsp:cNvPr id="0" name=""/>
        <dsp:cNvSpPr/>
      </dsp:nvSpPr>
      <dsp:spPr>
        <a:xfrm>
          <a:off x="0" y="3638477"/>
          <a:ext cx="2130344" cy="1817905"/>
        </a:xfrm>
        <a:prstGeom prst="rect">
          <a:avLst/>
        </a:prstGeom>
        <a:solidFill>
          <a:srgbClr val="255272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kern="1200" dirty="0">
              <a:latin typeface="Arial Black" pitchFamily="34" charset="0"/>
            </a:rPr>
            <a:t>Пропозиції підрозділу щодо розширення платних послуг</a:t>
          </a:r>
          <a:endParaRPr lang="ru-RU" sz="1700" kern="1200" dirty="0">
            <a:latin typeface="Arial Black" pitchFamily="34" charset="0"/>
          </a:endParaRPr>
        </a:p>
      </dsp:txBody>
      <dsp:txXfrm>
        <a:off x="0" y="3638477"/>
        <a:ext cx="2130344" cy="1817905"/>
      </dsp:txXfrm>
    </dsp:sp>
    <dsp:sp modelId="{3A7A82A1-19D3-4C33-AC4E-10A9D9DF1739}">
      <dsp:nvSpPr>
        <dsp:cNvPr id="0" name=""/>
        <dsp:cNvSpPr/>
      </dsp:nvSpPr>
      <dsp:spPr>
        <a:xfrm>
          <a:off x="2232341" y="3755964"/>
          <a:ext cx="8361600" cy="1651027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rgbClr val="FF0000"/>
              </a:solidFill>
              <a:latin typeface="Arial Black" pitchFamily="34" charset="0"/>
            </a:rPr>
            <a:t>Вказати, які додаткові платні послуги має можливість надавати підрозділ згідно ПКМУ від 27.08.2010  № 796 та які плануються</a:t>
          </a:r>
          <a:endParaRPr lang="ru-RU" sz="2000" kern="1200" dirty="0">
            <a:solidFill>
              <a:srgbClr val="FF0000"/>
            </a:solidFill>
            <a:latin typeface="Arial Black" pitchFamily="34" charset="0"/>
          </a:endParaRPr>
        </a:p>
      </dsp:txBody>
      <dsp:txXfrm>
        <a:off x="2232341" y="3755964"/>
        <a:ext cx="8361600" cy="1651027"/>
      </dsp:txXfrm>
    </dsp:sp>
    <dsp:sp modelId="{F1377F97-3CE1-486C-A863-C905B62A6AAA}">
      <dsp:nvSpPr>
        <dsp:cNvPr id="0" name=""/>
        <dsp:cNvSpPr/>
      </dsp:nvSpPr>
      <dsp:spPr>
        <a:xfrm>
          <a:off x="2130344" y="5372056"/>
          <a:ext cx="852137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8F7D56-920C-4E13-A60C-49053CDEBC5D}">
      <dsp:nvSpPr>
        <dsp:cNvPr id="0" name=""/>
        <dsp:cNvSpPr/>
      </dsp:nvSpPr>
      <dsp:spPr>
        <a:xfrm>
          <a:off x="0" y="1413"/>
          <a:ext cx="11827823" cy="824370"/>
        </a:xfrm>
        <a:prstGeom prst="roundRect">
          <a:avLst/>
        </a:prstGeom>
        <a:solidFill>
          <a:srgbClr val="25527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Закупівля обладнання, інвентарю тощо</a:t>
          </a:r>
          <a:endParaRPr lang="ru-RU" sz="20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40242" y="41655"/>
        <a:ext cx="11747339" cy="743886"/>
      </dsp:txXfrm>
    </dsp:sp>
    <dsp:sp modelId="{59E27210-0265-4690-86A7-CD4DB2DB6CA2}">
      <dsp:nvSpPr>
        <dsp:cNvPr id="0" name=""/>
        <dsp:cNvSpPr/>
      </dsp:nvSpPr>
      <dsp:spPr>
        <a:xfrm>
          <a:off x="0" y="825783"/>
          <a:ext cx="11827823" cy="296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5533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2000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(Текст)</a:t>
          </a:r>
          <a:endParaRPr lang="ru-RU" sz="20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0" y="825783"/>
        <a:ext cx="11827823" cy="296561"/>
      </dsp:txXfrm>
    </dsp:sp>
    <dsp:sp modelId="{98A95FF4-1AF0-4BCD-87DE-FAB698FBE96C}">
      <dsp:nvSpPr>
        <dsp:cNvPr id="0" name=""/>
        <dsp:cNvSpPr/>
      </dsp:nvSpPr>
      <dsp:spPr>
        <a:xfrm>
          <a:off x="0" y="1122345"/>
          <a:ext cx="11827823" cy="824370"/>
        </a:xfrm>
        <a:prstGeom prst="roundRect">
          <a:avLst/>
        </a:prstGeom>
        <a:solidFill>
          <a:srgbClr val="25527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Проведення поточного та капітального ремонту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40242" y="1162587"/>
        <a:ext cx="11747339" cy="743886"/>
      </dsp:txXfrm>
    </dsp:sp>
    <dsp:sp modelId="{12D1E920-9FDC-44A5-BC2F-64908291B08C}">
      <dsp:nvSpPr>
        <dsp:cNvPr id="0" name=""/>
        <dsp:cNvSpPr/>
      </dsp:nvSpPr>
      <dsp:spPr>
        <a:xfrm>
          <a:off x="0" y="1946715"/>
          <a:ext cx="11827823" cy="296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5533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2000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(Текст)</a:t>
          </a:r>
          <a:endParaRPr lang="ru-RU" sz="20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0" y="1946715"/>
        <a:ext cx="11827823" cy="296561"/>
      </dsp:txXfrm>
    </dsp:sp>
    <dsp:sp modelId="{B658A7BB-A7CE-4C6C-9598-41C2BA731A1E}">
      <dsp:nvSpPr>
        <dsp:cNvPr id="0" name=""/>
        <dsp:cNvSpPr/>
      </dsp:nvSpPr>
      <dsp:spPr>
        <a:xfrm>
          <a:off x="0" y="2243277"/>
          <a:ext cx="11827823" cy="824370"/>
        </a:xfrm>
        <a:prstGeom prst="roundRect">
          <a:avLst/>
        </a:prstGeom>
        <a:solidFill>
          <a:srgbClr val="25527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Заходи по протипожежній безпеці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(розписати)</a:t>
          </a:r>
          <a:endParaRPr lang="ru-RU" sz="20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40242" y="2283519"/>
        <a:ext cx="11747339" cy="743886"/>
      </dsp:txXfrm>
    </dsp:sp>
    <dsp:sp modelId="{79D8A4DE-03F2-4ECE-8361-28AA4FFBD8E7}">
      <dsp:nvSpPr>
        <dsp:cNvPr id="0" name=""/>
        <dsp:cNvSpPr/>
      </dsp:nvSpPr>
      <dsp:spPr>
        <a:xfrm>
          <a:off x="0" y="3067647"/>
          <a:ext cx="11827823" cy="3111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5533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2000" kern="1200" dirty="0">
              <a:solidFill>
                <a:srgbClr val="255272"/>
              </a:solidFill>
            </a:rPr>
            <a:t>(</a:t>
          </a:r>
          <a:r>
            <a:rPr lang="uk-UA" sz="2000" kern="1200" dirty="0">
              <a:solidFill>
                <a:srgbClr val="255272"/>
              </a:solidFill>
              <a:latin typeface="Arial" panose="020B0604020202020204" pitchFamily="34" charset="0"/>
              <a:cs typeface="Arial" panose="020B0604020202020204" pitchFamily="34" charset="0"/>
            </a:rPr>
            <a:t>Текст</a:t>
          </a:r>
          <a:r>
            <a:rPr lang="uk-UA" sz="2000" kern="1200" dirty="0">
              <a:solidFill>
                <a:srgbClr val="255272"/>
              </a:solidFill>
            </a:rPr>
            <a:t>)</a:t>
          </a:r>
          <a:endParaRPr lang="ru-RU" sz="2000" kern="1200" dirty="0">
            <a:solidFill>
              <a:srgbClr val="255272"/>
            </a:solidFill>
          </a:endParaRPr>
        </a:p>
      </dsp:txBody>
      <dsp:txXfrm>
        <a:off x="0" y="3067647"/>
        <a:ext cx="11827823" cy="311146"/>
      </dsp:txXfrm>
    </dsp:sp>
    <dsp:sp modelId="{69F07B08-5F5F-4F14-B0B5-E7B7A4E5A348}">
      <dsp:nvSpPr>
        <dsp:cNvPr id="0" name=""/>
        <dsp:cNvSpPr/>
      </dsp:nvSpPr>
      <dsp:spPr>
        <a:xfrm>
          <a:off x="0" y="3378794"/>
          <a:ext cx="11827823" cy="824370"/>
        </a:xfrm>
        <a:prstGeom prst="roundRect">
          <a:avLst/>
        </a:prstGeom>
        <a:solidFill>
          <a:srgbClr val="25527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Заходи енергозбереження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(</a:t>
          </a:r>
          <a:r>
            <a:rPr lang="uk-UA" sz="12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утилізація та покупка енергозберігаючих ламп, встановлення лічильників, металоплатокових вікон, дверей, тощо)</a:t>
          </a:r>
          <a:endParaRPr lang="ru-RU" sz="12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40242" y="3419036"/>
        <a:ext cx="11747339" cy="743886"/>
      </dsp:txXfrm>
    </dsp:sp>
    <dsp:sp modelId="{8D878744-FA32-48AB-ABEB-A0EFD0DD692F}">
      <dsp:nvSpPr>
        <dsp:cNvPr id="0" name=""/>
        <dsp:cNvSpPr/>
      </dsp:nvSpPr>
      <dsp:spPr>
        <a:xfrm>
          <a:off x="0" y="4203164"/>
          <a:ext cx="11827823" cy="3111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5533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2000" kern="1200" dirty="0">
              <a:solidFill>
                <a:srgbClr val="255272"/>
              </a:solidFill>
            </a:rPr>
            <a:t>(</a:t>
          </a:r>
          <a:r>
            <a:rPr lang="uk-UA" sz="2000" kern="1200" dirty="0">
              <a:solidFill>
                <a:srgbClr val="255272"/>
              </a:solidFill>
              <a:latin typeface="Arial" panose="020B0604020202020204" pitchFamily="34" charset="0"/>
              <a:cs typeface="Arial" panose="020B0604020202020204" pitchFamily="34" charset="0"/>
            </a:rPr>
            <a:t>Текст</a:t>
          </a:r>
          <a:r>
            <a:rPr lang="uk-UA" sz="2000" kern="1200" dirty="0">
              <a:solidFill>
                <a:srgbClr val="255272"/>
              </a:solidFill>
            </a:rPr>
            <a:t>)</a:t>
          </a:r>
          <a:endParaRPr lang="ru-RU" sz="2000" kern="1200" dirty="0">
            <a:solidFill>
              <a:srgbClr val="255272"/>
            </a:solidFill>
          </a:endParaRPr>
        </a:p>
      </dsp:txBody>
      <dsp:txXfrm>
        <a:off x="0" y="4203164"/>
        <a:ext cx="11827823" cy="311146"/>
      </dsp:txXfrm>
    </dsp:sp>
    <dsp:sp modelId="{D21043EE-4FC7-4C9F-A0A0-A0E05C68B01E}">
      <dsp:nvSpPr>
        <dsp:cNvPr id="0" name=""/>
        <dsp:cNvSpPr/>
      </dsp:nvSpPr>
      <dsp:spPr>
        <a:xfrm>
          <a:off x="0" y="4514311"/>
          <a:ext cx="11827823" cy="824370"/>
        </a:xfrm>
        <a:prstGeom prst="roundRect">
          <a:avLst/>
        </a:prstGeom>
        <a:solidFill>
          <a:srgbClr val="25527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>
              <a:latin typeface="Arial" panose="020B0604020202020204" pitchFamily="34" charset="0"/>
              <a:cs typeface="Arial" panose="020B0604020202020204" pitchFamily="34" charset="0"/>
            </a:rPr>
            <a:t>Ремонт укриттів</a:t>
          </a:r>
        </a:p>
      </dsp:txBody>
      <dsp:txXfrm>
        <a:off x="40242" y="4554553"/>
        <a:ext cx="11747339" cy="7438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0.48156</cdr:x>
      <cdr:y>0.28124</cdr:y>
    </cdr:from>
    <cdr:to>
      <cdr:x>0.69023</cdr:x>
      <cdr:y>0.51146</cdr:y>
    </cdr:to>
    <cdr:sp macro="" textlink="">
      <cdr:nvSpPr>
        <cdr:cNvPr id="3" name="Овал 2">
          <a:extLst xmlns:a="http://schemas.openxmlformats.org/drawingml/2006/main">
            <a:ext uri="{FF2B5EF4-FFF2-40B4-BE49-F238E27FC236}">
              <a16:creationId xmlns:a16="http://schemas.microsoft.com/office/drawing/2014/main" id="{9F258789-18D7-4026-850F-DEF81542F330}"/>
            </a:ext>
          </a:extLst>
        </cdr:cNvPr>
        <cdr:cNvSpPr/>
      </cdr:nvSpPr>
      <cdr:spPr>
        <a:xfrm xmlns:a="http://schemas.openxmlformats.org/drawingml/2006/main">
          <a:off x="5279240" y="1524267"/>
          <a:ext cx="2287604" cy="1247808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uk-UA" sz="1400" b="1" dirty="0">
              <a:solidFill>
                <a:srgbClr val="002060"/>
              </a:solidFill>
            </a:rPr>
            <a:t>Надходження у 2024 році </a:t>
          </a:r>
          <a:r>
            <a:rPr lang="uk-UA" sz="1400" b="1" dirty="0">
              <a:solidFill>
                <a:srgbClr val="FF0000"/>
              </a:solidFill>
            </a:rPr>
            <a:t>зменшились</a:t>
          </a:r>
          <a:r>
            <a:rPr lang="uk-UA" sz="1400" b="1" dirty="0">
              <a:solidFill>
                <a:srgbClr val="002060"/>
              </a:solidFill>
            </a:rPr>
            <a:t> порівняно:</a:t>
          </a:r>
        </a:p>
        <a:p xmlns:a="http://schemas.openxmlformats.org/drawingml/2006/main">
          <a:pPr marL="171450" indent="-171450" algn="ctr">
            <a:buFontTx/>
            <a:buChar char="-"/>
          </a:pPr>
          <a:r>
            <a:rPr lang="uk-UA" sz="1400" b="1" dirty="0">
              <a:solidFill>
                <a:srgbClr val="002060"/>
              </a:solidFill>
            </a:rPr>
            <a:t>З 2022 роком на</a:t>
          </a:r>
        </a:p>
        <a:p xmlns:a="http://schemas.openxmlformats.org/drawingml/2006/main">
          <a:pPr marL="171450" indent="-171450" algn="ctr">
            <a:buFontTx/>
            <a:buChar char="-"/>
          </a:pPr>
          <a:r>
            <a:rPr lang="uk-UA" sz="1400" b="1" dirty="0">
              <a:solidFill>
                <a:srgbClr val="002060"/>
              </a:solidFill>
            </a:rPr>
            <a:t>З 2023 роком на</a:t>
          </a:r>
        </a:p>
      </cdr:txBody>
    </cdr:sp>
  </cdr:relSizeAnchor>
  <cdr:relSizeAnchor xmlns:cdr="http://schemas.openxmlformats.org/drawingml/2006/chartDrawing">
    <cdr:from>
      <cdr:x>0.75412</cdr:x>
      <cdr:y>0.18441</cdr:y>
    </cdr:from>
    <cdr:to>
      <cdr:x>0.96311</cdr:x>
      <cdr:y>0.36502</cdr:y>
    </cdr:to>
    <cdr:sp macro="" textlink="">
      <cdr:nvSpPr>
        <cdr:cNvPr id="2" name="Овал 1">
          <a:extLst xmlns:a="http://schemas.openxmlformats.org/drawingml/2006/main">
            <a:ext uri="{FF2B5EF4-FFF2-40B4-BE49-F238E27FC236}">
              <a16:creationId xmlns:a16="http://schemas.microsoft.com/office/drawing/2014/main" id="{6EFDDAA9-7768-45A9-B19A-F73A3C8E3828}"/>
            </a:ext>
          </a:extLst>
        </cdr:cNvPr>
        <cdr:cNvSpPr/>
      </cdr:nvSpPr>
      <cdr:spPr>
        <a:xfrm xmlns:a="http://schemas.openxmlformats.org/drawingml/2006/main">
          <a:off x="8267366" y="933649"/>
          <a:ext cx="2291114" cy="914400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accent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uk-UA" dirty="0">
              <a:solidFill>
                <a:srgbClr val="002060"/>
              </a:solidFill>
            </a:rPr>
            <a:t>У </a:t>
          </a:r>
          <a:r>
            <a:rPr lang="uk-UA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2025 планується</a:t>
          </a:r>
        </a:p>
        <a:p xmlns:a="http://schemas.openxmlformats.org/drawingml/2006/main">
          <a:r>
            <a:rPr lang="uk-UA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Збільшити/зменшити на….</a:t>
          </a:r>
          <a:endParaRPr lang="uk-UA" b="1" dirty="0">
            <a:solidFill>
              <a:srgbClr val="00206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AF7D-9658-4F74-B4A8-E906F945A001}" type="datetimeFigureOut">
              <a:rPr lang="ru-RU" smtClean="0"/>
              <a:pPr/>
              <a:t>13.11.2024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B7E4EB-5878-49C3-A35A-F26FBB615657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501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ru-RU" sz="13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4</a:t>
            </a:fld>
            <a:endParaRPr lang="ru-RU"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46245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/>
              <a:t>ВИДАТКИ СПОЖИВАННЯ-заробітна плата, комунальні послуги, ПДВ, відрядження, послуги </a:t>
            </a:r>
            <a:r>
              <a:rPr lang="uk-UA" dirty="0" err="1"/>
              <a:t>зв»язку</a:t>
            </a:r>
            <a:r>
              <a:rPr lang="uk-UA" dirty="0"/>
              <a:t> та інтернету, матеріали,</a:t>
            </a:r>
            <a:r>
              <a:rPr lang="uk-UA" baseline="0" dirty="0"/>
              <a:t> та інструменти для забезпечення адміністративного та обслуговуючого персоналу;</a:t>
            </a:r>
          </a:p>
          <a:p>
            <a:r>
              <a:rPr lang="uk-UA" baseline="0" dirty="0"/>
              <a:t>ВИДАТКИ РОЗВИТКУ: придбання обладнання, інструментів, проведення поточних та капітальних ремонтів приміщень та обладнання, модернізація обладнання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7E4EB-5878-49C3-A35A-F26FBB615657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4782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/>
              <a:t>ВИДАТКИ СПОЖИВАННЯ-заробітна плата, комунальні послуги, ПДВ, відрядження, послуги </a:t>
            </a:r>
            <a:r>
              <a:rPr lang="uk-UA" dirty="0" err="1"/>
              <a:t>зв»язку</a:t>
            </a:r>
            <a:r>
              <a:rPr lang="uk-UA" dirty="0"/>
              <a:t> та інтернету, матеріали,</a:t>
            </a:r>
            <a:r>
              <a:rPr lang="uk-UA" baseline="0" dirty="0"/>
              <a:t> та інструменти для забезпечення адміністративного та обслуговуючого персоналу;</a:t>
            </a:r>
          </a:p>
          <a:p>
            <a:r>
              <a:rPr lang="uk-UA" baseline="0" dirty="0"/>
              <a:t>ВИДАТКИ РОЗВИТКУ: придбання обладнання, інструментів, проведення поточних та капітальних ремонтів приміщень та обладнання, модернізація обладнання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7E4EB-5878-49C3-A35A-F26FBB615657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7021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/>
              <a:t>ВИДАТКИ СПОЖИВАННЯ-заробітна плата, комунальні послуги, ПДВ, відрядження, послуги </a:t>
            </a:r>
            <a:r>
              <a:rPr lang="uk-UA" dirty="0" err="1"/>
              <a:t>зв»язку</a:t>
            </a:r>
            <a:r>
              <a:rPr lang="uk-UA" dirty="0"/>
              <a:t> та інтернету, матеріали,</a:t>
            </a:r>
            <a:r>
              <a:rPr lang="uk-UA" baseline="0" dirty="0"/>
              <a:t> та інструменти для забезпечення адміністративного та обслуговуючого персоналу;</a:t>
            </a:r>
          </a:p>
          <a:p>
            <a:r>
              <a:rPr lang="uk-UA" baseline="0" dirty="0"/>
              <a:t>ВИДАТКИ РОЗВИТКУ: придбання обладнання, інструментів, проведення поточних та капітальних ремонтів приміщень та обладнання, модернізація обладнання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7E4EB-5878-49C3-A35A-F26FBB615657}" type="slidenum">
              <a:rPr lang="ru-RU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9664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13.11.2024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9045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13.11.2024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2680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13.11.2024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2590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13.11.2024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306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13.11.2024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92909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13.11.2024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1749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13.11.2024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745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13.11.2024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4699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13.11.2024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2476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F754-1597-4BBB-B60F-ABB155E78038}" type="datetimeFigureOut">
              <a:rPr lang="ru-RU" smtClean="0"/>
              <a:pPr/>
              <a:t>13.11.2024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7694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58DF754-1597-4BBB-B60F-ABB155E78038}" type="datetimeFigureOut">
              <a:rPr lang="ru-RU" smtClean="0"/>
              <a:pPr/>
              <a:t>13.11.2024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3B39-F048-4B90-B3AA-316FDCF41DA9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8483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58DF754-1597-4BBB-B60F-ABB155E78038}" type="datetimeFigureOut">
              <a:rPr lang="ru-RU" smtClean="0"/>
              <a:pPr/>
              <a:t>13.11.2024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4393B39-F048-4B90-B3AA-316FDCF41DA9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6689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09" r:id="rId1"/>
    <p:sldLayoutId id="2147484610" r:id="rId2"/>
    <p:sldLayoutId id="2147484611" r:id="rId3"/>
    <p:sldLayoutId id="2147484612" r:id="rId4"/>
    <p:sldLayoutId id="2147484613" r:id="rId5"/>
    <p:sldLayoutId id="2147484614" r:id="rId6"/>
    <p:sldLayoutId id="2147484615" r:id="rId7"/>
    <p:sldLayoutId id="2147484616" r:id="rId8"/>
    <p:sldLayoutId id="2147484617" r:id="rId9"/>
    <p:sldLayoutId id="2147484618" r:id="rId10"/>
    <p:sldLayoutId id="214748461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6622F-6A97-427D-9A08-410099A18A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356" y="403412"/>
            <a:ext cx="10861288" cy="5396753"/>
          </a:xfrm>
        </p:spPr>
        <p:txBody>
          <a:bodyPr>
            <a:noAutofit/>
          </a:bodyPr>
          <a:lstStyle/>
          <a:p>
            <a:pPr marL="457200" lvl="0" indent="-406400" algn="ctr">
              <a:spcBef>
                <a:spcPts val="1000"/>
              </a:spcBef>
              <a:buSzPts val="2400"/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ПОКАЗНИКИ ВИКОНАННЯ КОШТОРИСУ У 2024 РОЦІ ТА ФІНАНСОВИЙ ПЛАН ДІЯЛЬНОСТІ ПІДРОЗДІЛУНА 2025 РІК</a:t>
            </a:r>
            <a:b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</a:t>
            </a:r>
            <a:b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(НАЗВА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підрозділу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Доповідач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endParaRPr lang="uk-UA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742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92025"/>
            <a:ext cx="5623560" cy="996695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rgbClr val="002060"/>
                </a:solidFill>
                <a:latin typeface="Arial Black" pitchFamily="34" charset="0"/>
              </a:rPr>
              <a:t>Динаміка зміни доходної частини 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373147"/>
              </p:ext>
            </p:extLst>
          </p:nvPr>
        </p:nvGraphicFramePr>
        <p:xfrm>
          <a:off x="5468771" y="481263"/>
          <a:ext cx="6379928" cy="5420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60396" y="1984569"/>
            <a:ext cx="5091763" cy="4392168"/>
          </a:xfrm>
        </p:spPr>
        <p:txBody>
          <a:bodyPr>
            <a:normAutofit/>
          </a:bodyPr>
          <a:lstStyle/>
          <a:p>
            <a:r>
              <a:rPr lang="uk-UA" dirty="0"/>
              <a:t>Проаналізувати динаміку зміни отриманих доходів за період з 2021 по 2024 роки, та план доходів на 2025 рік.</a:t>
            </a:r>
          </a:p>
          <a:p>
            <a:r>
              <a:rPr lang="uk-UA" dirty="0"/>
              <a:t>Визначити загальний дохід підрозділу та окремо по джерелам надходжень.</a:t>
            </a:r>
          </a:p>
          <a:p>
            <a:r>
              <a:rPr lang="uk-UA" dirty="0"/>
              <a:t>Проаналізувати причини зменшення/збільшення та заходи щодо їх вирішення та збільшення доходів</a:t>
            </a:r>
            <a:endParaRPr lang="ru-RU" dirty="0"/>
          </a:p>
        </p:txBody>
      </p:sp>
      <p:pic>
        <p:nvPicPr>
          <p:cNvPr id="5" name="Графіка 4" descr="Exclamation mark with solid fill">
            <a:extLst>
              <a:ext uri="{FF2B5EF4-FFF2-40B4-BE49-F238E27FC236}">
                <a16:creationId xmlns:a16="http://schemas.microsoft.com/office/drawing/2014/main" id="{822CD7D1-ECC2-4456-A628-799238C4E5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3196" y="308786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659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7989" y="1"/>
            <a:ext cx="10599822" cy="914400"/>
          </a:xfrm>
        </p:spPr>
        <p:txBody>
          <a:bodyPr>
            <a:normAutofit/>
          </a:bodyPr>
          <a:lstStyle/>
          <a:p>
            <a:pPr algn="ctr"/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 кошторису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</a:t>
            </a:r>
            <a:r>
              <a:rPr lang="uk-UA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світня</a:t>
            </a:r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діяльність платні послуги)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3953566"/>
              </p:ext>
            </p:extLst>
          </p:nvPr>
        </p:nvGraphicFramePr>
        <p:xfrm>
          <a:off x="425512" y="914403"/>
          <a:ext cx="11529066" cy="584206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19757">
                  <a:extLst>
                    <a:ext uri="{9D8B030D-6E8A-4147-A177-3AD203B41FA5}">
                      <a16:colId xmlns:a16="http://schemas.microsoft.com/office/drawing/2014/main" val="3026521685"/>
                    </a:ext>
                  </a:extLst>
                </a:gridCol>
                <a:gridCol w="1319677">
                  <a:extLst>
                    <a:ext uri="{9D8B030D-6E8A-4147-A177-3AD203B41FA5}">
                      <a16:colId xmlns:a16="http://schemas.microsoft.com/office/drawing/2014/main" val="312125669"/>
                    </a:ext>
                  </a:extLst>
                </a:gridCol>
                <a:gridCol w="1340142">
                  <a:extLst>
                    <a:ext uri="{9D8B030D-6E8A-4147-A177-3AD203B41FA5}">
                      <a16:colId xmlns:a16="http://schemas.microsoft.com/office/drawing/2014/main" val="3461191602"/>
                    </a:ext>
                  </a:extLst>
                </a:gridCol>
                <a:gridCol w="1405714">
                  <a:extLst>
                    <a:ext uri="{9D8B030D-6E8A-4147-A177-3AD203B41FA5}">
                      <a16:colId xmlns:a16="http://schemas.microsoft.com/office/drawing/2014/main" val="1814511636"/>
                    </a:ext>
                  </a:extLst>
                </a:gridCol>
                <a:gridCol w="1339022">
                  <a:extLst>
                    <a:ext uri="{9D8B030D-6E8A-4147-A177-3AD203B41FA5}">
                      <a16:colId xmlns:a16="http://schemas.microsoft.com/office/drawing/2014/main" val="567938160"/>
                    </a:ext>
                  </a:extLst>
                </a:gridCol>
                <a:gridCol w="1339022">
                  <a:extLst>
                    <a:ext uri="{9D8B030D-6E8A-4147-A177-3AD203B41FA5}">
                      <a16:colId xmlns:a16="http://schemas.microsoft.com/office/drawing/2014/main" val="2001846775"/>
                    </a:ext>
                  </a:extLst>
                </a:gridCol>
                <a:gridCol w="1265732">
                  <a:extLst>
                    <a:ext uri="{9D8B030D-6E8A-4147-A177-3AD203B41FA5}">
                      <a16:colId xmlns:a16="http://schemas.microsoft.com/office/drawing/2014/main" val="2098016266"/>
                    </a:ext>
                  </a:extLst>
                </a:gridCol>
              </a:tblGrid>
              <a:tr h="316273">
                <a:tc rowSpan="2"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ПОКАЗНИКИ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рік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72415" marR="72415">
                    <a:solidFill>
                      <a:srgbClr val="25527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рік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/>
                    </a:p>
                  </a:txBody>
                  <a:tcPr marL="72415" marR="72415">
                    <a:solidFill>
                      <a:srgbClr val="25527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Відношення  2023 р. до 2024 р.,%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 anchor="ctr"/>
                </a:tc>
                <a:extLst>
                  <a:ext uri="{0D108BD9-81ED-4DB2-BD59-A6C34878D82A}">
                    <a16:rowId xmlns:a16="http://schemas.microsoft.com/office/drawing/2014/main" val="1042433719"/>
                  </a:ext>
                </a:extLst>
              </a:tr>
              <a:tr h="966378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Факт,</a:t>
                      </a:r>
                    </a:p>
                    <a:p>
                      <a:pPr algn="ctr"/>
                      <a:r>
                        <a:rPr lang="uk-UA" sz="180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тис.грн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Структура,</a:t>
                      </a:r>
                    </a:p>
                    <a:p>
                      <a:pPr algn="ctr"/>
                      <a:r>
                        <a:rPr lang="uk-UA" sz="18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Першочерговий,</a:t>
                      </a:r>
                    </a:p>
                    <a:p>
                      <a:pPr algn="ctr"/>
                      <a:r>
                        <a:rPr lang="uk-UA" sz="18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тис.грн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Очікуване </a:t>
                      </a:r>
                    </a:p>
                    <a:p>
                      <a:pPr algn="ctr"/>
                      <a:r>
                        <a:rPr lang="uk-UA" sz="18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виконання, </a:t>
                      </a:r>
                      <a:r>
                        <a:rPr lang="uk-UA" sz="180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тис.грн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Структура,</a:t>
                      </a:r>
                    </a:p>
                    <a:p>
                      <a:pPr algn="ctr"/>
                      <a:r>
                        <a:rPr lang="uk-UA" sz="18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8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865063"/>
                  </a:ext>
                </a:extLst>
              </a:tr>
              <a:tr h="386149"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Кошторис, всього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extLst>
                  <a:ext uri="{0D108BD9-81ED-4DB2-BD59-A6C34878D82A}">
                    <a16:rowId xmlns:a16="http://schemas.microsoft.com/office/drawing/2014/main" val="1961232131"/>
                  </a:ext>
                </a:extLst>
              </a:tr>
              <a:tr h="345026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Залишок коштів на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початок року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extLst>
                  <a:ext uri="{0D108BD9-81ED-4DB2-BD59-A6C34878D82A}">
                    <a16:rowId xmlns:a16="http://schemas.microsoft.com/office/drawing/2014/main" val="1859870961"/>
                  </a:ext>
                </a:extLst>
              </a:tr>
              <a:tr h="345026"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Надходження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extLst>
                  <a:ext uri="{0D108BD9-81ED-4DB2-BD59-A6C34878D82A}">
                    <a16:rowId xmlns:a16="http://schemas.microsoft.com/office/drawing/2014/main" val="1648929314"/>
                  </a:ext>
                </a:extLst>
              </a:tr>
              <a:tr h="345026"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Видатки, всього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extLst>
                  <a:ext uri="{0D108BD9-81ED-4DB2-BD59-A6C34878D82A}">
                    <a16:rowId xmlns:a16="http://schemas.microsoft.com/office/drawing/2014/main" val="147028283"/>
                  </a:ext>
                </a:extLst>
              </a:tr>
              <a:tr h="347531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зокрема: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extLst>
                  <a:ext uri="{0D108BD9-81ED-4DB2-BD59-A6C34878D82A}">
                    <a16:rowId xmlns:a16="http://schemas.microsoft.com/office/drawing/2014/main" val="1598647832"/>
                  </a:ext>
                </a:extLst>
              </a:tr>
              <a:tr h="315201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ЦЕНТРАЛІЗОВАНИЙ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ФОНД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extLst>
                  <a:ext uri="{0D108BD9-81ED-4DB2-BD59-A6C34878D82A}">
                    <a16:rowId xmlns:a16="http://schemas.microsoft.com/office/drawing/2014/main" val="3435804837"/>
                  </a:ext>
                </a:extLst>
              </a:tr>
              <a:tr h="345026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ВИДАТКИ СПОЖИВАННЯ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extLst>
                  <a:ext uri="{0D108BD9-81ED-4DB2-BD59-A6C34878D82A}">
                    <a16:rowId xmlns:a16="http://schemas.microsoft.com/office/drawing/2014/main" val="218370293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ru-RU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Зокрема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оплата </a:t>
                      </a:r>
                      <a:r>
                        <a:rPr lang="ru-RU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(з ЄСВ)</a:t>
                      </a: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extLst>
                  <a:ext uri="{0D108BD9-81ED-4DB2-BD59-A6C34878D82A}">
                    <a16:rowId xmlns:a16="http://schemas.microsoft.com/office/drawing/2014/main" val="1136908717"/>
                  </a:ext>
                </a:extLst>
              </a:tr>
              <a:tr h="345026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ВИДАТКИ РОЗВИТКУ</a:t>
                      </a: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extLst>
                  <a:ext uri="{0D108BD9-81ED-4DB2-BD59-A6C34878D82A}">
                    <a16:rowId xmlns:a16="http://schemas.microsoft.com/office/drawing/2014/main" val="3519234276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зокрема: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extLst>
                  <a:ext uri="{0D108BD9-81ED-4DB2-BD59-A6C34878D82A}">
                    <a16:rowId xmlns:a16="http://schemas.microsoft.com/office/drawing/2014/main" val="2530058863"/>
                  </a:ext>
                </a:extLst>
              </a:tr>
              <a:tr h="575063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-здійснення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поточних та капітальних ремонтів приміщень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415" marR="72415"/>
                </a:tc>
                <a:extLst>
                  <a:ext uri="{0D108BD9-81ED-4DB2-BD59-A6C34878D82A}">
                    <a16:rowId xmlns:a16="http://schemas.microsoft.com/office/drawing/2014/main" val="3938093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2381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2363" y="0"/>
            <a:ext cx="10299031" cy="815789"/>
          </a:xfrm>
        </p:spPr>
        <p:txBody>
          <a:bodyPr>
            <a:noAutofit/>
          </a:bodyPr>
          <a:lstStyle/>
          <a:p>
            <a:pPr algn="ctr"/>
            <a:r>
              <a:rPr lang="uk-UA" dirty="0">
                <a:solidFill>
                  <a:srgbClr val="002060"/>
                </a:solidFill>
                <a:latin typeface="Arial Black" pitchFamily="34" charset="0"/>
              </a:rPr>
              <a:t>Видатки розвитку підрозділу </a:t>
            </a:r>
            <a:br>
              <a:rPr lang="uk-UA" dirty="0">
                <a:solidFill>
                  <a:srgbClr val="002060"/>
                </a:solidFill>
                <a:latin typeface="Arial Black" pitchFamily="34" charset="0"/>
              </a:rPr>
            </a:br>
            <a:r>
              <a:rPr lang="uk-UA" dirty="0">
                <a:solidFill>
                  <a:srgbClr val="002060"/>
                </a:solidFill>
                <a:latin typeface="Arial Black" pitchFamily="34" charset="0"/>
              </a:rPr>
              <a:t>(ОСВІТНЯ ДІЯЛЬНІСТЬ</a:t>
            </a:r>
            <a:r>
              <a:rPr lang="uk-UA" sz="3200" dirty="0">
                <a:solidFill>
                  <a:srgbClr val="002060"/>
                </a:solidFill>
                <a:latin typeface="Arial Black" pitchFamily="34" charset="0"/>
              </a:rPr>
              <a:t>)</a:t>
            </a:r>
            <a:endParaRPr lang="ru-RU" sz="3200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6835852"/>
              </p:ext>
            </p:extLst>
          </p:nvPr>
        </p:nvGraphicFramePr>
        <p:xfrm>
          <a:off x="367552" y="815789"/>
          <a:ext cx="11492753" cy="5943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67465">
                  <a:extLst>
                    <a:ext uri="{9D8B030D-6E8A-4147-A177-3AD203B41FA5}">
                      <a16:colId xmlns:a16="http://schemas.microsoft.com/office/drawing/2014/main" val="2693206112"/>
                    </a:ext>
                  </a:extLst>
                </a:gridCol>
                <a:gridCol w="1968112">
                  <a:extLst>
                    <a:ext uri="{9D8B030D-6E8A-4147-A177-3AD203B41FA5}">
                      <a16:colId xmlns:a16="http://schemas.microsoft.com/office/drawing/2014/main" val="499754273"/>
                    </a:ext>
                  </a:extLst>
                </a:gridCol>
                <a:gridCol w="21031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3997">
                  <a:extLst>
                    <a:ext uri="{9D8B030D-6E8A-4147-A177-3AD203B41FA5}">
                      <a16:colId xmlns:a16="http://schemas.microsoft.com/office/drawing/2014/main" val="1539484070"/>
                    </a:ext>
                  </a:extLst>
                </a:gridCol>
              </a:tblGrid>
              <a:tr h="323337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Перелік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2022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2023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2024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60250"/>
                  </a:ext>
                </a:extLst>
              </a:tr>
              <a:tr h="323337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Залишки коштів в підрозділі, тис грн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625559"/>
                  </a:ext>
                </a:extLst>
              </a:tr>
              <a:tr h="323337"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Видатки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розвитку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тис </a:t>
                      </a:r>
                      <a:r>
                        <a:rPr lang="ru-RU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грн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198610"/>
                  </a:ext>
                </a:extLst>
              </a:tr>
              <a:tr h="3475875">
                <a:tc>
                  <a:txBody>
                    <a:bodyPr/>
                    <a:lstStyle/>
                    <a:p>
                      <a:pPr algn="l"/>
                      <a:r>
                        <a:rPr lang="uk-UA" b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зокрема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uk-UA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обладнання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uk-UA" baseline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uk-UA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</a:t>
                      </a:r>
                      <a:r>
                        <a:rPr lang="en-US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uk-UA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ютерна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техніка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uk-UA" baseline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uk-UA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Ремонти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uk-UA" baseline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uk-UA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Заходи пожежної безпеки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endParaRPr lang="uk-UA" baseline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uk-UA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Заходи енергозбереження 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endParaRPr lang="uk-UA" baseline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uk-UA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Видатки на укриття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uk-UA" baseline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uk-UA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Інше</a:t>
                      </a:r>
                      <a:r>
                        <a:rPr lang="en-US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розписати)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uk-UA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297626"/>
                  </a:ext>
                </a:extLst>
              </a:tr>
              <a:tr h="323337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uk-UA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Питома вага видатків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розвитку,% (відношення загальної суми видатків до залишку коштів у підрозділі)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9919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AEF7D40-15BB-447D-ACAD-4AE0FDCBE568}"/>
              </a:ext>
            </a:extLst>
          </p:cNvPr>
          <p:cNvSpPr txBox="1"/>
          <p:nvPr/>
        </p:nvSpPr>
        <p:spPr>
          <a:xfrm>
            <a:off x="2886635" y="6396335"/>
            <a:ext cx="6183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>
                <a:solidFill>
                  <a:srgbClr val="FF0000"/>
                </a:solidFill>
              </a:rPr>
              <a:t>У разі зменшення показника вказати причини </a:t>
            </a:r>
          </a:p>
        </p:txBody>
      </p:sp>
    </p:spTree>
    <p:extLst>
      <p:ext uri="{BB962C8B-B14F-4D97-AF65-F5344CB8AC3E}">
        <p14:creationId xmlns:p14="http://schemas.microsoft.com/office/powerpoint/2010/main" val="3375585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2363" y="280174"/>
            <a:ext cx="10299031" cy="753034"/>
          </a:xfrm>
        </p:spPr>
        <p:txBody>
          <a:bodyPr>
            <a:noAutofit/>
          </a:bodyPr>
          <a:lstStyle/>
          <a:p>
            <a:pPr algn="ctr"/>
            <a:r>
              <a:rPr lang="uk-UA" sz="3200" dirty="0">
                <a:solidFill>
                  <a:srgbClr val="002060"/>
                </a:solidFill>
                <a:latin typeface="Arial Black" pitchFamily="34" charset="0"/>
              </a:rPr>
              <a:t>ІНДЕКС ЯКОСТІ РОЗВИТКУ</a:t>
            </a:r>
            <a:endParaRPr lang="ru-RU" sz="3200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6474749"/>
              </p:ext>
            </p:extLst>
          </p:nvPr>
        </p:nvGraphicFramePr>
        <p:xfrm>
          <a:off x="806824" y="1073669"/>
          <a:ext cx="10204569" cy="4206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770032">
                  <a:extLst>
                    <a:ext uri="{9D8B030D-6E8A-4147-A177-3AD203B41FA5}">
                      <a16:colId xmlns:a16="http://schemas.microsoft.com/office/drawing/2014/main" val="2693206112"/>
                    </a:ext>
                  </a:extLst>
                </a:gridCol>
                <a:gridCol w="26167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7771">
                  <a:extLst>
                    <a:ext uri="{9D8B030D-6E8A-4147-A177-3AD203B41FA5}">
                      <a16:colId xmlns:a16="http://schemas.microsoft.com/office/drawing/2014/main" val="1539484070"/>
                    </a:ext>
                  </a:extLst>
                </a:gridCol>
              </a:tblGrid>
              <a:tr h="178130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Перелік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2023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2024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60250"/>
                  </a:ext>
                </a:extLst>
              </a:tr>
              <a:tr h="463137">
                <a:tc>
                  <a:txBody>
                    <a:bodyPr/>
                    <a:lstStyle/>
                    <a:p>
                      <a:pPr algn="l"/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ВСЬОГО ДОХОДІВ, тис грн</a:t>
                      </a:r>
                    </a:p>
                    <a:p>
                      <a:pPr algn="l"/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(наукова та освітня діяльність, крім благодійних та спонсорських внесків)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625559"/>
                  </a:ext>
                </a:extLst>
              </a:tr>
              <a:tr h="1170071">
                <a:tc>
                  <a:txBody>
                    <a:bodyPr/>
                    <a:lstStyle/>
                    <a:p>
                      <a:pPr algn="l"/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З них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</a:rPr>
                        <a:t>: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uk-UA" baseline="0" dirty="0">
                          <a:solidFill>
                            <a:srgbClr val="002060"/>
                          </a:solidFill>
                        </a:rPr>
                        <a:t>від магістрів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uk-UA" baseline="0" dirty="0">
                          <a:solidFill>
                            <a:srgbClr val="002060"/>
                          </a:solidFill>
                        </a:rPr>
                        <a:t>від аспірантів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uk-UA" baseline="0" dirty="0">
                          <a:solidFill>
                            <a:srgbClr val="002060"/>
                          </a:solidFill>
                        </a:rPr>
                        <a:t>від докторантів 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uk-UA" baseline="0" dirty="0">
                          <a:solidFill>
                            <a:srgbClr val="002060"/>
                          </a:solidFill>
                        </a:rPr>
                        <a:t>від іноземних громадян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uk-UA" baseline="0" dirty="0">
                          <a:solidFill>
                            <a:srgbClr val="002060"/>
                          </a:solidFill>
                        </a:rPr>
                        <a:t>Надходження до спеціального фонду від наукових досліджень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uk-UA" baseline="0" dirty="0">
                          <a:solidFill>
                            <a:srgbClr val="002060"/>
                          </a:solidFill>
                        </a:rPr>
                        <a:t>від курсів (крім ФДП)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297626"/>
                  </a:ext>
                </a:extLst>
              </a:tr>
              <a:tr h="618565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Питома вага доходів, отриманих від надання найперспективніших видів послуг, %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9919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4F0193C-1250-4D34-9AA9-63BBE6B6C951}"/>
              </a:ext>
            </a:extLst>
          </p:cNvPr>
          <p:cNvSpPr txBox="1"/>
          <p:nvPr/>
        </p:nvSpPr>
        <p:spPr>
          <a:xfrm>
            <a:off x="712363" y="6275294"/>
            <a:ext cx="10766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!!!! У разі зменшення показника, вказати причини та план заходів щодо збільшення в наступному році</a:t>
            </a:r>
          </a:p>
        </p:txBody>
      </p:sp>
    </p:spTree>
    <p:extLst>
      <p:ext uri="{BB962C8B-B14F-4D97-AF65-F5344CB8AC3E}">
        <p14:creationId xmlns:p14="http://schemas.microsoft.com/office/powerpoint/2010/main" val="4064574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43939" y="763779"/>
            <a:ext cx="10104121" cy="576252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>
                    <a:lumMod val="10000"/>
                  </a:schemeClr>
                </a:solidFill>
              </a:rPr>
              <a:t>	</a:t>
            </a:r>
          </a:p>
          <a:p>
            <a:pPr algn="ctr"/>
            <a:r>
              <a:rPr lang="uk-UA" b="1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Індекс якості розвитку</a:t>
            </a:r>
            <a:r>
              <a:rPr lang="uk-UA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характеризує відсоток надходжень від найбільш перспективних видів платних послуг, до розрахунку якого входять надходження від підготовки на платній основі магістрів, аспірантів та докторантів, іноземних студентів, найсучасніших курсових заходів та виконання </a:t>
            </a:r>
            <a:r>
              <a:rPr lang="uk-UA" dirty="0" err="1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госпдоговірних</a:t>
            </a:r>
            <a:r>
              <a:rPr lang="uk-UA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НДР, у тому числі тих,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 виконував НП «Київська політехніка». 	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4B5BC3-EC0D-4570-8810-73C209F33F66}"/>
              </a:ext>
            </a:extLst>
          </p:cNvPr>
          <p:cNvSpPr txBox="1"/>
          <p:nvPr/>
        </p:nvSpPr>
        <p:spPr>
          <a:xfrm>
            <a:off x="923364" y="394447"/>
            <a:ext cx="6167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rgbClr val="FF0000"/>
                </a:solidFill>
                <a:latin typeface="Exo 2"/>
              </a:rPr>
              <a:t>ІНФОРМАЦІЙНО</a:t>
            </a:r>
          </a:p>
        </p:txBody>
      </p:sp>
    </p:spTree>
    <p:extLst>
      <p:ext uri="{BB962C8B-B14F-4D97-AF65-F5344CB8AC3E}">
        <p14:creationId xmlns:p14="http://schemas.microsoft.com/office/powerpoint/2010/main" val="498846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2652" y="174856"/>
            <a:ext cx="10876547" cy="770021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b="1" dirty="0">
                <a:solidFill>
                  <a:srgbClr val="002060"/>
                </a:solidFill>
                <a:latin typeface="Exo 2"/>
              </a:rPr>
              <a:t>Виконання кошторису</a:t>
            </a:r>
            <a:r>
              <a:rPr lang="en-US" sz="3200" b="1" dirty="0">
                <a:solidFill>
                  <a:srgbClr val="002060"/>
                </a:solidFill>
                <a:latin typeface="Exo 2"/>
              </a:rPr>
              <a:t> (</a:t>
            </a:r>
            <a:r>
              <a:rPr lang="uk-UA" sz="3200" b="1" dirty="0">
                <a:solidFill>
                  <a:srgbClr val="002060"/>
                </a:solidFill>
                <a:latin typeface="Exo 2"/>
              </a:rPr>
              <a:t>наукова діяльність основна + інші джерела, без благодійних)</a:t>
            </a:r>
            <a:endParaRPr lang="ru-RU" sz="3200" b="1" dirty="0">
              <a:solidFill>
                <a:srgbClr val="002060"/>
              </a:solidFill>
              <a:latin typeface="Exo 2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7855514"/>
              </p:ext>
            </p:extLst>
          </p:nvPr>
        </p:nvGraphicFramePr>
        <p:xfrm>
          <a:off x="623736" y="944880"/>
          <a:ext cx="10760319" cy="62924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83169">
                  <a:extLst>
                    <a:ext uri="{9D8B030D-6E8A-4147-A177-3AD203B41FA5}">
                      <a16:colId xmlns:a16="http://schemas.microsoft.com/office/drawing/2014/main" val="3026521685"/>
                    </a:ext>
                  </a:extLst>
                </a:gridCol>
                <a:gridCol w="1030705">
                  <a:extLst>
                    <a:ext uri="{9D8B030D-6E8A-4147-A177-3AD203B41FA5}">
                      <a16:colId xmlns:a16="http://schemas.microsoft.com/office/drawing/2014/main" val="312125669"/>
                    </a:ext>
                  </a:extLst>
                </a:gridCol>
                <a:gridCol w="1198145">
                  <a:extLst>
                    <a:ext uri="{9D8B030D-6E8A-4147-A177-3AD203B41FA5}">
                      <a16:colId xmlns:a16="http://schemas.microsoft.com/office/drawing/2014/main" val="3235243670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1814511636"/>
                    </a:ext>
                  </a:extLst>
                </a:gridCol>
                <a:gridCol w="1649830">
                  <a:extLst>
                    <a:ext uri="{9D8B030D-6E8A-4147-A177-3AD203B41FA5}">
                      <a16:colId xmlns:a16="http://schemas.microsoft.com/office/drawing/2014/main" val="567938160"/>
                    </a:ext>
                  </a:extLst>
                </a:gridCol>
                <a:gridCol w="1293395">
                  <a:extLst>
                    <a:ext uri="{9D8B030D-6E8A-4147-A177-3AD203B41FA5}">
                      <a16:colId xmlns:a16="http://schemas.microsoft.com/office/drawing/2014/main" val="1319407227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98016266"/>
                    </a:ext>
                  </a:extLst>
                </a:gridCol>
              </a:tblGrid>
              <a:tr h="312119">
                <a:tc rowSpan="2">
                  <a:txBody>
                    <a:bodyPr/>
                    <a:lstStyle/>
                    <a:p>
                      <a:pPr algn="ctr"/>
                      <a:r>
                        <a:rPr lang="uk-UA" sz="1600" dirty="0"/>
                        <a:t>Доходи/</a:t>
                      </a:r>
                    </a:p>
                    <a:p>
                      <a:pPr algn="ctr"/>
                      <a:r>
                        <a:rPr lang="uk-UA" sz="1600" dirty="0"/>
                        <a:t>видатки</a:t>
                      </a:r>
                      <a:endParaRPr lang="ru-RU" sz="1600" dirty="0"/>
                    </a:p>
                    <a:p>
                      <a:pPr algn="ctr"/>
                      <a:r>
                        <a:rPr lang="uk-UA" sz="1600" dirty="0"/>
                        <a:t>структура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600" dirty="0"/>
                        <a:t>2023 рік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/>
                        <a:t>2024 рік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/>
                        <a:t>Відношення  2024 р. до 2023 р.,%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/>
                </a:tc>
                <a:extLst>
                  <a:ext uri="{0D108BD9-81ED-4DB2-BD59-A6C34878D82A}">
                    <a16:rowId xmlns:a16="http://schemas.microsoft.com/office/drawing/2014/main" val="1042433719"/>
                  </a:ext>
                </a:extLst>
              </a:tr>
              <a:tr h="766110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</a:rPr>
                        <a:t>Факт,</a:t>
                      </a:r>
                    </a:p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</a:rPr>
                        <a:t>тис. грн.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</a:rPr>
                        <a:t>Структура, %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</a:rPr>
                        <a:t>План зі змінами, станом на 01.11.2024, тис. грн.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</a:rPr>
                        <a:t>Очікуване </a:t>
                      </a:r>
                    </a:p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</a:rPr>
                        <a:t>виконання, </a:t>
                      </a:r>
                    </a:p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</a:rPr>
                        <a:t>тис. грн.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rgbClr val="002060"/>
                          </a:solidFill>
                        </a:rPr>
                        <a:t>Структура, %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865063"/>
                  </a:ext>
                </a:extLst>
              </a:tr>
              <a:tr h="595863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Залишок коштів на початок року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extLst>
                  <a:ext uri="{0D108BD9-81ED-4DB2-BD59-A6C34878D82A}">
                    <a16:rowId xmlns:a16="http://schemas.microsoft.com/office/drawing/2014/main" val="1961232131"/>
                  </a:ext>
                </a:extLst>
              </a:tr>
              <a:tr h="340494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Надходження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extLst>
                  <a:ext uri="{0D108BD9-81ED-4DB2-BD59-A6C34878D82A}">
                    <a16:rowId xmlns:a16="http://schemas.microsoft.com/office/drawing/2014/main" val="1859870961"/>
                  </a:ext>
                </a:extLst>
              </a:tr>
              <a:tr h="340494"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002060"/>
                          </a:solidFill>
                        </a:rPr>
                        <a:t>Кошторис, всього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100</a:t>
                      </a: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100</a:t>
                      </a: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marL="72415" marR="72415"/>
                </a:tc>
                <a:extLst>
                  <a:ext uri="{0D108BD9-81ED-4DB2-BD59-A6C34878D82A}">
                    <a16:rowId xmlns:a16="http://schemas.microsoft.com/office/drawing/2014/main" val="569791371"/>
                  </a:ext>
                </a:extLst>
              </a:tr>
              <a:tr h="340494"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002060"/>
                          </a:solidFill>
                        </a:rPr>
                        <a:t>Видатки, всього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100</a:t>
                      </a: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100</a:t>
                      </a: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marL="72415" marR="72415"/>
                </a:tc>
                <a:extLst>
                  <a:ext uri="{0D108BD9-81ED-4DB2-BD59-A6C34878D82A}">
                    <a16:rowId xmlns:a16="http://schemas.microsoft.com/office/drawing/2014/main" val="147028283"/>
                  </a:ext>
                </a:extLst>
              </a:tr>
              <a:tr h="806092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Централізований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</a:rPr>
                        <a:t> фонд (10% НДЧ+ комунальні послуги)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extLst>
                  <a:ext uri="{0D108BD9-81ED-4DB2-BD59-A6C34878D82A}">
                    <a16:rowId xmlns:a16="http://schemas.microsoft.com/office/drawing/2014/main" val="3435804837"/>
                  </a:ext>
                </a:extLst>
              </a:tr>
              <a:tr h="340494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Оплата праці (з ЄСВ)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extLst>
                  <a:ext uri="{0D108BD9-81ED-4DB2-BD59-A6C34878D82A}">
                    <a16:rowId xmlns:a16="http://schemas.microsoft.com/office/drawing/2014/main" val="218370293"/>
                  </a:ext>
                </a:extLst>
              </a:tr>
              <a:tr h="340494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Матеріали, інвентар</a:t>
                      </a:r>
                      <a:endParaRPr lang="uk-UA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extLst>
                  <a:ext uri="{0D108BD9-81ED-4DB2-BD59-A6C34878D82A}">
                    <a16:rowId xmlns:a16="http://schemas.microsoft.com/office/drawing/2014/main" val="3519234276"/>
                  </a:ext>
                </a:extLst>
              </a:tr>
              <a:tr h="595863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Поточний та капітальний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ремонт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extLst>
                  <a:ext uri="{0D108BD9-81ED-4DB2-BD59-A6C34878D82A}">
                    <a16:rowId xmlns:a16="http://schemas.microsoft.com/office/drawing/2014/main" val="2530058863"/>
                  </a:ext>
                </a:extLst>
              </a:tr>
              <a:tr h="340494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Інші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</a:rPr>
                        <a:t> послуги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extLst>
                  <a:ext uri="{0D108BD9-81ED-4DB2-BD59-A6C34878D82A}">
                    <a16:rowId xmlns:a16="http://schemas.microsoft.com/office/drawing/2014/main" val="3938093306"/>
                  </a:ext>
                </a:extLst>
              </a:tr>
              <a:tr h="340494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Обладнання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extLst>
                  <a:ext uri="{0D108BD9-81ED-4DB2-BD59-A6C34878D82A}">
                    <a16:rowId xmlns:a16="http://schemas.microsoft.com/office/drawing/2014/main" val="1733884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758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rgbClr val="002060"/>
                </a:solidFill>
                <a:latin typeface="Arial Black" panose="020B0A04020102020204" pitchFamily="34" charset="0"/>
              </a:rPr>
              <a:t>Наукові роботи, </a:t>
            </a:r>
            <a:br>
              <a:rPr lang="uk-UA" b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uk-UA" b="1" dirty="0">
                <a:solidFill>
                  <a:srgbClr val="002060"/>
                </a:solidFill>
                <a:latin typeface="Arial Black" panose="020B0A04020102020204" pitchFamily="34" charset="0"/>
              </a:rPr>
              <a:t>які виконувались підрозділом</a:t>
            </a:r>
            <a:endParaRPr lang="ru-RU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1913604"/>
              </p:ext>
            </p:extLst>
          </p:nvPr>
        </p:nvGraphicFramePr>
        <p:xfrm>
          <a:off x="1141411" y="2249488"/>
          <a:ext cx="10408905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02226">
                  <a:extLst>
                    <a:ext uri="{9D8B030D-6E8A-4147-A177-3AD203B41FA5}">
                      <a16:colId xmlns:a16="http://schemas.microsoft.com/office/drawing/2014/main" val="3845424387"/>
                    </a:ext>
                  </a:extLst>
                </a:gridCol>
                <a:gridCol w="1617340">
                  <a:extLst>
                    <a:ext uri="{9D8B030D-6E8A-4147-A177-3AD203B41FA5}">
                      <a16:colId xmlns:a16="http://schemas.microsoft.com/office/drawing/2014/main" val="1668886779"/>
                    </a:ext>
                  </a:extLst>
                </a:gridCol>
                <a:gridCol w="1617340">
                  <a:extLst>
                    <a:ext uri="{9D8B030D-6E8A-4147-A177-3AD203B41FA5}">
                      <a16:colId xmlns:a16="http://schemas.microsoft.com/office/drawing/2014/main" val="2252457370"/>
                    </a:ext>
                  </a:extLst>
                </a:gridCol>
                <a:gridCol w="1969773">
                  <a:extLst>
                    <a:ext uri="{9D8B030D-6E8A-4147-A177-3AD203B41FA5}">
                      <a16:colId xmlns:a16="http://schemas.microsoft.com/office/drawing/2014/main" val="2534158886"/>
                    </a:ext>
                  </a:extLst>
                </a:gridCol>
                <a:gridCol w="2602226">
                  <a:extLst>
                    <a:ext uri="{9D8B030D-6E8A-4147-A177-3AD203B41FA5}">
                      <a16:colId xmlns:a16="http://schemas.microsoft.com/office/drawing/2014/main" val="1180664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bg1"/>
                          </a:solidFill>
                        </a:rPr>
                        <a:t>ЗАМОВНИК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bg1"/>
                          </a:solidFill>
                        </a:rPr>
                        <a:t>КІЛЬКІСТЬ НАУКОВИХ ТЕМ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bg1"/>
                          </a:solidFill>
                        </a:rPr>
                        <a:t>ОБСЯГ ФІНАНСУВАННЯ,</a:t>
                      </a:r>
                      <a:r>
                        <a:rPr lang="uk-UA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uk-UA" baseline="0" dirty="0" err="1">
                          <a:solidFill>
                            <a:schemeClr val="bg1"/>
                          </a:solidFill>
                        </a:rPr>
                        <a:t>т</a:t>
                      </a:r>
                      <a:r>
                        <a:rPr lang="uk-UA" dirty="0" err="1">
                          <a:solidFill>
                            <a:schemeClr val="bg1"/>
                          </a:solidFill>
                        </a:rPr>
                        <a:t>ис.грн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188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2023</a:t>
                      </a:r>
                      <a:endParaRPr lang="ru-RU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2024</a:t>
                      </a:r>
                      <a:endParaRPr lang="ru-RU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2023</a:t>
                      </a:r>
                      <a:endParaRPr lang="ru-RU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2024</a:t>
                      </a:r>
                      <a:endParaRPr lang="ru-RU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791396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ДЕРЖБЮДЖЕТНА ТЕМАТИКА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5317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53934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СПЕЦІАЛЬНИЙ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</a:rPr>
                        <a:t> ФОНД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241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1"/>
                          </a:solidFill>
                          <a:highlight>
                            <a:srgbClr val="255272"/>
                          </a:highlight>
                        </a:rPr>
                        <a:t>МОН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highlight>
                          <a:srgbClr val="255272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highlight>
                          <a:srgbClr val="255272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highlight>
                          <a:srgbClr val="255272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highlight>
                          <a:srgbClr val="255272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289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1"/>
                          </a:solidFill>
                          <a:highlight>
                            <a:srgbClr val="255272"/>
                          </a:highlight>
                        </a:rPr>
                        <a:t>НДФУ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highlight>
                          <a:srgbClr val="255272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highlight>
                          <a:srgbClr val="255272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highlight>
                          <a:srgbClr val="255272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highlight>
                          <a:srgbClr val="255272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605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solidFill>
                            <a:schemeClr val="bg1"/>
                          </a:solidFill>
                          <a:highlight>
                            <a:srgbClr val="255272"/>
                          </a:highlight>
                        </a:rPr>
                        <a:t>Гранти</a:t>
                      </a:r>
                      <a:r>
                        <a:rPr lang="ru-RU" dirty="0">
                          <a:solidFill>
                            <a:schemeClr val="bg1"/>
                          </a:solidFill>
                          <a:highlight>
                            <a:srgbClr val="255272"/>
                          </a:highlight>
                        </a:rPr>
                        <a:t>(</a:t>
                      </a:r>
                      <a:r>
                        <a:rPr lang="ru-RU" dirty="0" err="1">
                          <a:solidFill>
                            <a:schemeClr val="bg1"/>
                          </a:solidFill>
                          <a:highlight>
                            <a:srgbClr val="255272"/>
                          </a:highlight>
                        </a:rPr>
                        <a:t>розписати</a:t>
                      </a:r>
                      <a:r>
                        <a:rPr lang="ru-RU" dirty="0">
                          <a:solidFill>
                            <a:schemeClr val="bg1"/>
                          </a:solidFill>
                          <a:highlight>
                            <a:srgbClr val="255272"/>
                          </a:highlight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highlight>
                          <a:srgbClr val="255272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highlight>
                          <a:srgbClr val="255272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highlight>
                          <a:srgbClr val="255272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highlight>
                          <a:srgbClr val="255272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472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solidFill>
                            <a:schemeClr val="bg1"/>
                          </a:solidFill>
                          <a:highlight>
                            <a:srgbClr val="255272"/>
                          </a:highlight>
                        </a:rPr>
                        <a:t>Юридичні</a:t>
                      </a:r>
                      <a:r>
                        <a:rPr lang="ru-RU" dirty="0">
                          <a:solidFill>
                            <a:schemeClr val="bg1"/>
                          </a:solidFill>
                          <a:highlight>
                            <a:srgbClr val="255272"/>
                          </a:highlight>
                        </a:rPr>
                        <a:t> особи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highlight>
                          <a:srgbClr val="255272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highlight>
                          <a:srgbClr val="255272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highlight>
                          <a:srgbClr val="255272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highlight>
                          <a:srgbClr val="255272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417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4565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7365" y="190006"/>
            <a:ext cx="11185713" cy="807576"/>
          </a:xfrm>
        </p:spPr>
        <p:txBody>
          <a:bodyPr>
            <a:noAutofit/>
          </a:bodyPr>
          <a:lstStyle/>
          <a:p>
            <a:pPr algn="ctr"/>
            <a:r>
              <a:rPr lang="uk-UA" sz="2400" dirty="0">
                <a:solidFill>
                  <a:srgbClr val="002060"/>
                </a:solidFill>
                <a:latin typeface="Arial Black" pitchFamily="34" charset="0"/>
              </a:rPr>
              <a:t>ОТРИМАНІ БЛАГОДІЙНІ ТА СПОНСОРСЬКІ ВНЕСКИ У 2024 РОЦІ</a:t>
            </a:r>
            <a:endParaRPr lang="ru-RU" sz="2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7259498"/>
              </p:ext>
            </p:extLst>
          </p:nvPr>
        </p:nvGraphicFramePr>
        <p:xfrm>
          <a:off x="456012" y="1021277"/>
          <a:ext cx="11735988" cy="610306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62235">
                  <a:extLst>
                    <a:ext uri="{9D8B030D-6E8A-4147-A177-3AD203B41FA5}">
                      <a16:colId xmlns:a16="http://schemas.microsoft.com/office/drawing/2014/main" val="2693206112"/>
                    </a:ext>
                  </a:extLst>
                </a:gridCol>
                <a:gridCol w="1520806">
                  <a:extLst>
                    <a:ext uri="{9D8B030D-6E8A-4147-A177-3AD203B41FA5}">
                      <a16:colId xmlns:a16="http://schemas.microsoft.com/office/drawing/2014/main" val="499754273"/>
                    </a:ext>
                  </a:extLst>
                </a:gridCol>
                <a:gridCol w="17914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08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08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99843">
                  <a:extLst>
                    <a:ext uri="{9D8B030D-6E8A-4147-A177-3AD203B41FA5}">
                      <a16:colId xmlns:a16="http://schemas.microsoft.com/office/drawing/2014/main" val="1539484070"/>
                    </a:ext>
                  </a:extLst>
                </a:gridCol>
              </a:tblGrid>
              <a:tr h="519079">
                <a:tc rowSpan="2">
                  <a:txBody>
                    <a:bodyPr/>
                    <a:lstStyle/>
                    <a:p>
                      <a:pPr algn="ctr"/>
                      <a:r>
                        <a:rPr lang="uk-UA" sz="1800" dirty="0"/>
                        <a:t>Перелік</a:t>
                      </a:r>
                    </a:p>
                    <a:p>
                      <a:pPr algn="ctr"/>
                      <a:r>
                        <a:rPr lang="uk-UA" sz="1800" dirty="0"/>
                        <a:t>(за групами)</a:t>
                      </a:r>
                      <a:endParaRPr lang="ru-RU" sz="1800" dirty="0">
                        <a:latin typeface="Exo 2"/>
                        <a:cs typeface="Arial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800" dirty="0"/>
                        <a:t>Вартість</a:t>
                      </a:r>
                      <a:r>
                        <a:rPr lang="uk-UA" sz="1800" baseline="0" dirty="0"/>
                        <a:t> (</a:t>
                      </a:r>
                      <a:r>
                        <a:rPr lang="uk-UA" sz="1800" baseline="0" dirty="0" err="1"/>
                        <a:t>тис.грн</a:t>
                      </a:r>
                      <a:r>
                        <a:rPr lang="uk-UA" sz="1800" baseline="0" dirty="0"/>
                        <a:t>)</a:t>
                      </a:r>
                      <a:endParaRPr lang="ru-RU" sz="1800" dirty="0">
                        <a:latin typeface="Exo 2"/>
                        <a:cs typeface="Arial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800" dirty="0"/>
                        <a:t>Кількість </a:t>
                      </a:r>
                    </a:p>
                    <a:p>
                      <a:pPr algn="ctr"/>
                      <a:r>
                        <a:rPr lang="uk-UA" sz="1800" dirty="0"/>
                        <a:t>(од.)</a:t>
                      </a:r>
                      <a:endParaRPr lang="ru-RU" sz="1800" dirty="0">
                        <a:latin typeface="Exo 2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800" dirty="0"/>
                        <a:t>Джерело надходження (наука або освіта)</a:t>
                      </a:r>
                      <a:endParaRPr lang="ru-RU" sz="1800" dirty="0">
                        <a:latin typeface="Exo 2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800" dirty="0"/>
                        <a:t>Країна </a:t>
                      </a:r>
                    </a:p>
                    <a:p>
                      <a:pPr algn="ctr"/>
                      <a:r>
                        <a:rPr lang="uk-UA" sz="1800" dirty="0"/>
                        <a:t>     спонсора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60250"/>
                  </a:ext>
                </a:extLst>
              </a:tr>
              <a:tr h="437119">
                <a:tc vMerge="1"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chemeClr val="bg1"/>
                          </a:solidFill>
                        </a:rPr>
                        <a:t>освіта</a:t>
                      </a:r>
                      <a:endParaRPr lang="ru-RU" sz="1800" dirty="0">
                        <a:solidFill>
                          <a:schemeClr val="bg1"/>
                        </a:solidFill>
                        <a:latin typeface="Exo 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chemeClr val="bg1"/>
                          </a:solidFill>
                        </a:rPr>
                        <a:t>наука</a:t>
                      </a:r>
                      <a:endParaRPr lang="ru-RU" sz="1800" dirty="0">
                        <a:solidFill>
                          <a:schemeClr val="bg1"/>
                        </a:solidFill>
                        <a:latin typeface="Exo 2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625559"/>
                  </a:ext>
                </a:extLst>
              </a:tr>
              <a:tr h="327840">
                <a:tc>
                  <a:txBody>
                    <a:bodyPr/>
                    <a:lstStyle/>
                    <a:p>
                      <a:pPr algn="l"/>
                      <a:r>
                        <a:rPr lang="ru-RU" sz="1800" dirty="0" err="1">
                          <a:solidFill>
                            <a:srgbClr val="002060"/>
                          </a:solidFill>
                        </a:rPr>
                        <a:t>Навчальне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2060"/>
                          </a:solidFill>
                        </a:rPr>
                        <a:t>обладнання</a:t>
                      </a:r>
                      <a:endParaRPr lang="ru-RU" sz="1800" dirty="0">
                        <a:solidFill>
                          <a:srgbClr val="002060"/>
                        </a:solidFill>
                        <a:latin typeface="Exo 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rgbClr val="002060"/>
                        </a:solidFill>
                        <a:latin typeface="Exo 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rgbClr val="002060"/>
                        </a:solidFill>
                        <a:latin typeface="Exo 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rgbClr val="002060"/>
                        </a:solidFill>
                        <a:latin typeface="Exo 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rgbClr val="002060"/>
                        </a:solidFill>
                        <a:latin typeface="Exo 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rgbClr val="002060"/>
                        </a:solidFill>
                        <a:latin typeface="Exo 2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8396">
                <a:tc>
                  <a:txBody>
                    <a:bodyPr/>
                    <a:lstStyle/>
                    <a:p>
                      <a:pPr algn="l"/>
                      <a:r>
                        <a:rPr lang="uk-UA" sz="1800" dirty="0" err="1">
                          <a:solidFill>
                            <a:srgbClr val="002060"/>
                          </a:solidFill>
                        </a:rPr>
                        <a:t>Комп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’</a:t>
                      </a:r>
                      <a:r>
                        <a:rPr lang="uk-UA" sz="1800" dirty="0" err="1">
                          <a:solidFill>
                            <a:srgbClr val="002060"/>
                          </a:solidFill>
                        </a:rPr>
                        <a:t>ютерна</a:t>
                      </a:r>
                      <a:r>
                        <a:rPr lang="uk-UA" sz="1800" dirty="0">
                          <a:solidFill>
                            <a:srgbClr val="002060"/>
                          </a:solidFill>
                        </a:rPr>
                        <a:t> техніка</a:t>
                      </a:r>
                    </a:p>
                    <a:p>
                      <a:pPr algn="l"/>
                      <a:endParaRPr lang="uk-UA" sz="1800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uk-UA" sz="1800" dirty="0">
                          <a:solidFill>
                            <a:srgbClr val="002060"/>
                          </a:solidFill>
                        </a:rPr>
                        <a:t>Меблі</a:t>
                      </a:r>
                    </a:p>
                    <a:p>
                      <a:pPr algn="l"/>
                      <a:endParaRPr lang="uk-UA" sz="1800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uk-UA" sz="1800" dirty="0">
                          <a:solidFill>
                            <a:srgbClr val="002060"/>
                          </a:solidFill>
                        </a:rPr>
                        <a:t>Грошові кошти</a:t>
                      </a:r>
                    </a:p>
                    <a:p>
                      <a:pPr algn="l"/>
                      <a:endParaRPr lang="uk-UA" sz="1800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uk-UA" sz="1800" dirty="0">
                          <a:solidFill>
                            <a:srgbClr val="002060"/>
                          </a:solidFill>
                        </a:rPr>
                        <a:t>Бібліотечний</a:t>
                      </a:r>
                      <a:r>
                        <a:rPr lang="uk-UA" sz="1800" baseline="0" dirty="0">
                          <a:solidFill>
                            <a:srgbClr val="002060"/>
                          </a:solidFill>
                        </a:rPr>
                        <a:t> фонд</a:t>
                      </a:r>
                    </a:p>
                    <a:p>
                      <a:pPr algn="l"/>
                      <a:endParaRPr lang="uk-UA" sz="1800" baseline="0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uk-UA" sz="1800" baseline="0" dirty="0">
                          <a:solidFill>
                            <a:srgbClr val="002060"/>
                          </a:solidFill>
                        </a:rPr>
                        <a:t>Навчальна література</a:t>
                      </a:r>
                    </a:p>
                    <a:p>
                      <a:pPr algn="l"/>
                      <a:endParaRPr lang="uk-UA" sz="1800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uk-UA" sz="1800" dirty="0">
                          <a:solidFill>
                            <a:srgbClr val="002060"/>
                          </a:solidFill>
                        </a:rPr>
                        <a:t>Ремонтні</a:t>
                      </a:r>
                      <a:r>
                        <a:rPr lang="uk-UA" sz="1800" baseline="0" dirty="0">
                          <a:solidFill>
                            <a:srgbClr val="002060"/>
                          </a:solidFill>
                        </a:rPr>
                        <a:t> роботи</a:t>
                      </a:r>
                    </a:p>
                    <a:p>
                      <a:pPr algn="l"/>
                      <a:endParaRPr lang="uk-UA" sz="1800" baseline="0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uk-UA" sz="1800" baseline="0" dirty="0">
                          <a:solidFill>
                            <a:srgbClr val="002060"/>
                          </a:solidFill>
                        </a:rPr>
                        <a:t>Інше (розписати)</a:t>
                      </a:r>
                      <a:endParaRPr lang="uk-UA" sz="1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800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uk-UA" sz="1800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uk-UA" sz="1800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uk-UA" sz="1800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uk-UA" sz="1800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sz="1800" dirty="0">
                        <a:solidFill>
                          <a:srgbClr val="002060"/>
                        </a:solidFill>
                        <a:latin typeface="Exo 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rgbClr val="002060"/>
                        </a:solidFill>
                        <a:latin typeface="Exo 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rgbClr val="002060"/>
                        </a:solidFill>
                        <a:latin typeface="Exo 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rgbClr val="002060"/>
                        </a:solidFill>
                        <a:latin typeface="Exo 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rgbClr val="002060"/>
                        </a:solidFill>
                        <a:latin typeface="Exo 2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297626"/>
                  </a:ext>
                </a:extLst>
              </a:tr>
              <a:tr h="7281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>
                          <a:solidFill>
                            <a:srgbClr val="002060"/>
                          </a:solidFill>
                        </a:rPr>
                        <a:t>Всього</a:t>
                      </a:r>
                      <a:endParaRPr lang="ru-RU" sz="1800" dirty="0">
                        <a:solidFill>
                          <a:srgbClr val="002060"/>
                        </a:solidFill>
                        <a:latin typeface="Exo 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rgbClr val="002060"/>
                        </a:solidFill>
                        <a:latin typeface="Exo 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rgbClr val="002060"/>
                        </a:solidFill>
                        <a:latin typeface="Exo 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rgbClr val="002060"/>
                        </a:solidFill>
                        <a:latin typeface="Exo 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rgbClr val="002060"/>
                        </a:solidFill>
                        <a:latin typeface="Exo 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rgbClr val="002060"/>
                        </a:solidFill>
                        <a:latin typeface="Exo 2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543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9866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7989" y="1"/>
            <a:ext cx="10599822" cy="914400"/>
          </a:xfrm>
        </p:spPr>
        <p:txBody>
          <a:bodyPr>
            <a:normAutofit/>
          </a:bodyPr>
          <a:lstStyle/>
          <a:p>
            <a:pPr algn="ctr"/>
            <a:r>
              <a:rPr lang="uk-UA" sz="2000" b="1" dirty="0">
                <a:solidFill>
                  <a:srgbClr val="002060"/>
                </a:solidFill>
                <a:latin typeface="Arial Black" pitchFamily="34" charset="0"/>
              </a:rPr>
              <a:t>ПРОЄКТ КОШТОРИСУ на 2025 рік</a:t>
            </a:r>
            <a:br>
              <a:rPr lang="ru-RU" sz="2000" b="1" dirty="0">
                <a:solidFill>
                  <a:srgbClr val="002060"/>
                </a:solidFill>
                <a:latin typeface="Arial Black" pitchFamily="34" charset="0"/>
              </a:rPr>
            </a:br>
            <a:r>
              <a:rPr lang="en-US" sz="2000" b="1" dirty="0">
                <a:solidFill>
                  <a:srgbClr val="002060"/>
                </a:solidFill>
                <a:latin typeface="Arial Black" pitchFamily="34" charset="0"/>
              </a:rPr>
              <a:t>(о</a:t>
            </a:r>
            <a:r>
              <a:rPr lang="uk-UA" sz="2000" b="1" dirty="0" err="1">
                <a:solidFill>
                  <a:srgbClr val="002060"/>
                </a:solidFill>
                <a:latin typeface="Arial Black" pitchFamily="34" charset="0"/>
              </a:rPr>
              <a:t>світня</a:t>
            </a:r>
            <a:r>
              <a:rPr lang="uk-UA" sz="2000" b="1" dirty="0">
                <a:solidFill>
                  <a:srgbClr val="002060"/>
                </a:solidFill>
                <a:latin typeface="Arial Black" pitchFamily="34" charset="0"/>
              </a:rPr>
              <a:t> діяльність платні послуги)</a:t>
            </a:r>
            <a:endParaRPr lang="ru-RU" sz="20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6549877"/>
              </p:ext>
            </p:extLst>
          </p:nvPr>
        </p:nvGraphicFramePr>
        <p:xfrm>
          <a:off x="757989" y="914403"/>
          <a:ext cx="10663045" cy="625982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07401">
                  <a:extLst>
                    <a:ext uri="{9D8B030D-6E8A-4147-A177-3AD203B41FA5}">
                      <a16:colId xmlns:a16="http://schemas.microsoft.com/office/drawing/2014/main" val="3026521685"/>
                    </a:ext>
                  </a:extLst>
                </a:gridCol>
                <a:gridCol w="1390031">
                  <a:extLst>
                    <a:ext uri="{9D8B030D-6E8A-4147-A177-3AD203B41FA5}">
                      <a16:colId xmlns:a16="http://schemas.microsoft.com/office/drawing/2014/main" val="312125669"/>
                    </a:ext>
                  </a:extLst>
                </a:gridCol>
                <a:gridCol w="1432885">
                  <a:extLst>
                    <a:ext uri="{9D8B030D-6E8A-4147-A177-3AD203B41FA5}">
                      <a16:colId xmlns:a16="http://schemas.microsoft.com/office/drawing/2014/main" val="3461191602"/>
                    </a:ext>
                  </a:extLst>
                </a:gridCol>
                <a:gridCol w="1389110">
                  <a:extLst>
                    <a:ext uri="{9D8B030D-6E8A-4147-A177-3AD203B41FA5}">
                      <a16:colId xmlns:a16="http://schemas.microsoft.com/office/drawing/2014/main" val="567938160"/>
                    </a:ext>
                  </a:extLst>
                </a:gridCol>
                <a:gridCol w="1410408">
                  <a:extLst>
                    <a:ext uri="{9D8B030D-6E8A-4147-A177-3AD203B41FA5}">
                      <a16:colId xmlns:a16="http://schemas.microsoft.com/office/drawing/2014/main" val="2001846775"/>
                    </a:ext>
                  </a:extLst>
                </a:gridCol>
                <a:gridCol w="1333210">
                  <a:extLst>
                    <a:ext uri="{9D8B030D-6E8A-4147-A177-3AD203B41FA5}">
                      <a16:colId xmlns:a16="http://schemas.microsoft.com/office/drawing/2014/main" val="2098016266"/>
                    </a:ext>
                  </a:extLst>
                </a:gridCol>
              </a:tblGrid>
              <a:tr h="389040">
                <a:tc rowSpan="2">
                  <a:txBody>
                    <a:bodyPr/>
                    <a:lstStyle/>
                    <a:p>
                      <a:pPr algn="ctr"/>
                      <a:r>
                        <a:rPr lang="uk-UA" sz="1600" dirty="0"/>
                        <a:t>ПОКАЗНИКИ</a:t>
                      </a:r>
                      <a:endParaRPr lang="ru-RU" sz="1600" dirty="0"/>
                    </a:p>
                  </a:txBody>
                  <a:tcPr marL="72415" marR="72415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600" b="0" dirty="0"/>
                        <a:t>2024 рік</a:t>
                      </a:r>
                      <a:endParaRPr lang="ru-RU" sz="1600" b="0" dirty="0"/>
                    </a:p>
                  </a:txBody>
                  <a:tcPr marL="72415" marR="72415"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72415" marR="72415">
                    <a:solidFill>
                      <a:srgbClr val="25527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/>
                        <a:t>2025 </a:t>
                      </a:r>
                      <a:r>
                        <a:rPr lang="ru-RU" dirty="0" err="1"/>
                        <a:t>рік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/>
                    </a:p>
                  </a:txBody>
                  <a:tcPr marL="72415" marR="72415">
                    <a:solidFill>
                      <a:srgbClr val="25527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/>
                        <a:t>Відношення  2023 р. до 2024 р.,%</a:t>
                      </a:r>
                      <a:endParaRPr lang="ru-RU" sz="1600" dirty="0"/>
                    </a:p>
                  </a:txBody>
                  <a:tcPr marL="72415" marR="72415" anchor="ctr"/>
                </a:tc>
                <a:extLst>
                  <a:ext uri="{0D108BD9-81ED-4DB2-BD59-A6C34878D82A}">
                    <a16:rowId xmlns:a16="http://schemas.microsoft.com/office/drawing/2014/main" val="1042433719"/>
                  </a:ext>
                </a:extLst>
              </a:tr>
              <a:tr h="756363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rgbClr val="002060"/>
                          </a:solidFill>
                        </a:rPr>
                        <a:t>Факт,</a:t>
                      </a:r>
                    </a:p>
                    <a:p>
                      <a:pPr algn="ctr"/>
                      <a:r>
                        <a:rPr lang="uk-UA" sz="1800" dirty="0" err="1">
                          <a:solidFill>
                            <a:srgbClr val="002060"/>
                          </a:solidFill>
                        </a:rPr>
                        <a:t>тис.грн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rgbClr val="002060"/>
                          </a:solidFill>
                        </a:rPr>
                        <a:t>Структура,</a:t>
                      </a:r>
                    </a:p>
                    <a:p>
                      <a:pPr algn="ctr"/>
                      <a:r>
                        <a:rPr lang="uk-UA" sz="1800" dirty="0">
                          <a:solidFill>
                            <a:srgbClr val="002060"/>
                          </a:solidFill>
                        </a:rPr>
                        <a:t>%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rgbClr val="002060"/>
                          </a:solidFill>
                        </a:rPr>
                        <a:t>План, </a:t>
                      </a:r>
                      <a:r>
                        <a:rPr lang="uk-UA" sz="1800" dirty="0" err="1">
                          <a:solidFill>
                            <a:srgbClr val="002060"/>
                          </a:solidFill>
                        </a:rPr>
                        <a:t>тис.грн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rgbClr val="002060"/>
                          </a:solidFill>
                        </a:rPr>
                        <a:t>Структура,</a:t>
                      </a:r>
                    </a:p>
                    <a:p>
                      <a:pPr algn="ctr"/>
                      <a:r>
                        <a:rPr lang="uk-UA" sz="1800" dirty="0">
                          <a:solidFill>
                            <a:srgbClr val="002060"/>
                          </a:solidFill>
                        </a:rPr>
                        <a:t>%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865063"/>
                  </a:ext>
                </a:extLst>
              </a:tr>
              <a:tr h="474993"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002060"/>
                          </a:solidFill>
                        </a:rPr>
                        <a:t>Кошторис, всього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100</a:t>
                      </a: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100</a:t>
                      </a: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extLst>
                  <a:ext uri="{0D108BD9-81ED-4DB2-BD59-A6C34878D82A}">
                    <a16:rowId xmlns:a16="http://schemas.microsoft.com/office/drawing/2014/main" val="1961232131"/>
                  </a:ext>
                </a:extLst>
              </a:tr>
              <a:tr h="424409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Залишок коштів на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</a:rPr>
                        <a:t> початок року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х</a:t>
                      </a:r>
                    </a:p>
                  </a:txBody>
                  <a:tcPr marL="72415" marR="72415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extLst>
                  <a:ext uri="{0D108BD9-81ED-4DB2-BD59-A6C34878D82A}">
                    <a16:rowId xmlns:a16="http://schemas.microsoft.com/office/drawing/2014/main" val="1859870961"/>
                  </a:ext>
                </a:extLst>
              </a:tr>
              <a:tr h="424409"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002060"/>
                          </a:solidFill>
                        </a:rPr>
                        <a:t>Надходження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100</a:t>
                      </a: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100</a:t>
                      </a: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marL="72415" marR="72415"/>
                </a:tc>
                <a:extLst>
                  <a:ext uri="{0D108BD9-81ED-4DB2-BD59-A6C34878D82A}">
                    <a16:rowId xmlns:a16="http://schemas.microsoft.com/office/drawing/2014/main" val="1648929314"/>
                  </a:ext>
                </a:extLst>
              </a:tr>
              <a:tr h="424409"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002060"/>
                          </a:solidFill>
                        </a:rPr>
                        <a:t>Видатки, всього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100</a:t>
                      </a: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100</a:t>
                      </a: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marL="72415" marR="72415"/>
                </a:tc>
                <a:extLst>
                  <a:ext uri="{0D108BD9-81ED-4DB2-BD59-A6C34878D82A}">
                    <a16:rowId xmlns:a16="http://schemas.microsoft.com/office/drawing/2014/main" val="147028283"/>
                  </a:ext>
                </a:extLst>
              </a:tr>
              <a:tr h="427490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зокрема: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extLst>
                  <a:ext uri="{0D108BD9-81ED-4DB2-BD59-A6C34878D82A}">
                    <a16:rowId xmlns:a16="http://schemas.microsoft.com/office/drawing/2014/main" val="1598647832"/>
                  </a:ext>
                </a:extLst>
              </a:tr>
              <a:tr h="375671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ЦЕНТРАЛІЗОВАНИЙ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</a:rPr>
                        <a:t> ФОНД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extLst>
                  <a:ext uri="{0D108BD9-81ED-4DB2-BD59-A6C34878D82A}">
                    <a16:rowId xmlns:a16="http://schemas.microsoft.com/office/drawing/2014/main" val="3435804837"/>
                  </a:ext>
                </a:extLst>
              </a:tr>
              <a:tr h="424409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ВИДАТКИ СПОЖИВАННЯ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extLst>
                  <a:ext uri="{0D108BD9-81ED-4DB2-BD59-A6C34878D82A}">
                    <a16:rowId xmlns:a16="http://schemas.microsoft.com/office/drawing/2014/main" val="218370293"/>
                  </a:ext>
                </a:extLst>
              </a:tr>
              <a:tr h="424409">
                <a:tc>
                  <a:txBody>
                    <a:bodyPr/>
                    <a:lstStyle/>
                    <a:p>
                      <a:r>
                        <a:rPr lang="ru-RU" dirty="0" err="1">
                          <a:solidFill>
                            <a:srgbClr val="002060"/>
                          </a:solidFill>
                        </a:rPr>
                        <a:t>Зокрема</a:t>
                      </a:r>
                      <a:r>
                        <a:rPr lang="ru-RU" dirty="0">
                          <a:solidFill>
                            <a:srgbClr val="002060"/>
                          </a:solidFill>
                        </a:rPr>
                        <a:t> оплата </a:t>
                      </a:r>
                      <a:r>
                        <a:rPr lang="ru-RU" dirty="0" err="1">
                          <a:solidFill>
                            <a:srgbClr val="002060"/>
                          </a:solidFill>
                        </a:rPr>
                        <a:t>праці</a:t>
                      </a:r>
                      <a:r>
                        <a:rPr lang="ru-RU" dirty="0">
                          <a:solidFill>
                            <a:srgbClr val="002060"/>
                          </a:solidFill>
                        </a:rPr>
                        <a:t> (з ЄСВ)</a:t>
                      </a: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extLst>
                  <a:ext uri="{0D108BD9-81ED-4DB2-BD59-A6C34878D82A}">
                    <a16:rowId xmlns:a16="http://schemas.microsoft.com/office/drawing/2014/main" val="1136908717"/>
                  </a:ext>
                </a:extLst>
              </a:tr>
              <a:tr h="424409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ВИДАТКИ РОЗВИТКУ</a:t>
                      </a: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extLst>
                  <a:ext uri="{0D108BD9-81ED-4DB2-BD59-A6C34878D82A}">
                    <a16:rowId xmlns:a16="http://schemas.microsoft.com/office/drawing/2014/main" val="3519234276"/>
                  </a:ext>
                </a:extLst>
              </a:tr>
              <a:tr h="424409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зокрема: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extLst>
                  <a:ext uri="{0D108BD9-81ED-4DB2-BD59-A6C34878D82A}">
                    <a16:rowId xmlns:a16="http://schemas.microsoft.com/office/drawing/2014/main" val="2530058863"/>
                  </a:ext>
                </a:extLst>
              </a:tr>
              <a:tr h="707372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-здійснення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</a:rPr>
                        <a:t> поточних та капітальних ремонтів приміщень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extLst>
                  <a:ext uri="{0D108BD9-81ED-4DB2-BD59-A6C34878D82A}">
                    <a16:rowId xmlns:a16="http://schemas.microsoft.com/office/drawing/2014/main" val="3938093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35232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7989" y="1"/>
            <a:ext cx="10599822" cy="914400"/>
          </a:xfrm>
        </p:spPr>
        <p:txBody>
          <a:bodyPr>
            <a:normAutofit/>
          </a:bodyPr>
          <a:lstStyle/>
          <a:p>
            <a:pPr algn="ctr"/>
            <a:r>
              <a:rPr lang="uk-UA" sz="2000" b="1" dirty="0">
                <a:solidFill>
                  <a:srgbClr val="002060"/>
                </a:solidFill>
                <a:latin typeface="Arial Black" pitchFamily="34" charset="0"/>
              </a:rPr>
              <a:t>ПРОЄКТ КОШТОРИСУ НА </a:t>
            </a:r>
            <a:br>
              <a:rPr lang="ru-RU" sz="2000" b="1" dirty="0">
                <a:solidFill>
                  <a:srgbClr val="002060"/>
                </a:solidFill>
                <a:latin typeface="Arial Black" pitchFamily="34" charset="0"/>
              </a:rPr>
            </a:br>
            <a:r>
              <a:rPr lang="en-US" sz="2000" b="1" dirty="0">
                <a:solidFill>
                  <a:srgbClr val="002060"/>
                </a:solidFill>
                <a:latin typeface="Arial Black" pitchFamily="34" charset="0"/>
              </a:rPr>
              <a:t>(</a:t>
            </a:r>
            <a:r>
              <a:rPr lang="uk-UA" sz="2000" b="1" dirty="0">
                <a:solidFill>
                  <a:srgbClr val="002060"/>
                </a:solidFill>
                <a:latin typeface="Arial Black" pitchFamily="34" charset="0"/>
              </a:rPr>
              <a:t>НАУКА) РІК</a:t>
            </a:r>
            <a:endParaRPr lang="ru-RU" sz="20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7404983"/>
              </p:ext>
            </p:extLst>
          </p:nvPr>
        </p:nvGraphicFramePr>
        <p:xfrm>
          <a:off x="757989" y="914403"/>
          <a:ext cx="10663045" cy="62718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07401">
                  <a:extLst>
                    <a:ext uri="{9D8B030D-6E8A-4147-A177-3AD203B41FA5}">
                      <a16:colId xmlns:a16="http://schemas.microsoft.com/office/drawing/2014/main" val="3026521685"/>
                    </a:ext>
                  </a:extLst>
                </a:gridCol>
                <a:gridCol w="1390031">
                  <a:extLst>
                    <a:ext uri="{9D8B030D-6E8A-4147-A177-3AD203B41FA5}">
                      <a16:colId xmlns:a16="http://schemas.microsoft.com/office/drawing/2014/main" val="312125669"/>
                    </a:ext>
                  </a:extLst>
                </a:gridCol>
                <a:gridCol w="1432885">
                  <a:extLst>
                    <a:ext uri="{9D8B030D-6E8A-4147-A177-3AD203B41FA5}">
                      <a16:colId xmlns:a16="http://schemas.microsoft.com/office/drawing/2014/main" val="3461191602"/>
                    </a:ext>
                  </a:extLst>
                </a:gridCol>
                <a:gridCol w="1389110">
                  <a:extLst>
                    <a:ext uri="{9D8B030D-6E8A-4147-A177-3AD203B41FA5}">
                      <a16:colId xmlns:a16="http://schemas.microsoft.com/office/drawing/2014/main" val="567938160"/>
                    </a:ext>
                  </a:extLst>
                </a:gridCol>
                <a:gridCol w="1410408">
                  <a:extLst>
                    <a:ext uri="{9D8B030D-6E8A-4147-A177-3AD203B41FA5}">
                      <a16:colId xmlns:a16="http://schemas.microsoft.com/office/drawing/2014/main" val="2001846775"/>
                    </a:ext>
                  </a:extLst>
                </a:gridCol>
                <a:gridCol w="1333210">
                  <a:extLst>
                    <a:ext uri="{9D8B030D-6E8A-4147-A177-3AD203B41FA5}">
                      <a16:colId xmlns:a16="http://schemas.microsoft.com/office/drawing/2014/main" val="2098016266"/>
                    </a:ext>
                  </a:extLst>
                </a:gridCol>
              </a:tblGrid>
              <a:tr h="389040">
                <a:tc rowSpan="2">
                  <a:txBody>
                    <a:bodyPr/>
                    <a:lstStyle/>
                    <a:p>
                      <a:pPr algn="ctr"/>
                      <a:r>
                        <a:rPr lang="uk-UA" sz="1600" dirty="0"/>
                        <a:t>ПОКАЗНИКИ</a:t>
                      </a:r>
                      <a:endParaRPr lang="ru-RU" sz="1600" dirty="0"/>
                    </a:p>
                  </a:txBody>
                  <a:tcPr marL="72415" marR="72415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600" b="0" dirty="0"/>
                        <a:t>2024 рік</a:t>
                      </a:r>
                      <a:endParaRPr lang="ru-RU" sz="1600" b="0" dirty="0"/>
                    </a:p>
                  </a:txBody>
                  <a:tcPr marL="72415" marR="72415"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72415" marR="72415">
                    <a:solidFill>
                      <a:srgbClr val="25527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0" dirty="0"/>
                        <a:t>2025 </a:t>
                      </a:r>
                      <a:r>
                        <a:rPr lang="ru-RU" sz="1600" b="0" dirty="0" err="1"/>
                        <a:t>рік</a:t>
                      </a:r>
                      <a:endParaRPr lang="ru-RU" sz="16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/>
                    </a:p>
                  </a:txBody>
                  <a:tcPr marL="72415" marR="72415">
                    <a:solidFill>
                      <a:srgbClr val="25527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/>
                        <a:t>Відношення  2023 р. до 2024 р.,%</a:t>
                      </a:r>
                      <a:endParaRPr lang="ru-RU" sz="1600" dirty="0"/>
                    </a:p>
                  </a:txBody>
                  <a:tcPr marL="72415" marR="72415" anchor="ctr"/>
                </a:tc>
                <a:extLst>
                  <a:ext uri="{0D108BD9-81ED-4DB2-BD59-A6C34878D82A}">
                    <a16:rowId xmlns:a16="http://schemas.microsoft.com/office/drawing/2014/main" val="1042433719"/>
                  </a:ext>
                </a:extLst>
              </a:tr>
              <a:tr h="756363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rgbClr val="002060"/>
                          </a:solidFill>
                        </a:rPr>
                        <a:t>Факт,</a:t>
                      </a:r>
                    </a:p>
                    <a:p>
                      <a:pPr algn="ctr"/>
                      <a:r>
                        <a:rPr lang="uk-UA" sz="1800" dirty="0" err="1">
                          <a:solidFill>
                            <a:srgbClr val="002060"/>
                          </a:solidFill>
                        </a:rPr>
                        <a:t>тис.грн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rgbClr val="002060"/>
                          </a:solidFill>
                        </a:rPr>
                        <a:t>Структура,</a:t>
                      </a:r>
                    </a:p>
                    <a:p>
                      <a:pPr algn="ctr"/>
                      <a:r>
                        <a:rPr lang="uk-UA" sz="1800" dirty="0">
                          <a:solidFill>
                            <a:srgbClr val="002060"/>
                          </a:solidFill>
                        </a:rPr>
                        <a:t>%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rgbClr val="002060"/>
                          </a:solidFill>
                        </a:rPr>
                        <a:t>Очікуване </a:t>
                      </a:r>
                    </a:p>
                    <a:p>
                      <a:pPr algn="ctr"/>
                      <a:r>
                        <a:rPr lang="uk-UA" sz="1800" dirty="0">
                          <a:solidFill>
                            <a:srgbClr val="002060"/>
                          </a:solidFill>
                        </a:rPr>
                        <a:t>виконання, </a:t>
                      </a:r>
                      <a:r>
                        <a:rPr lang="uk-UA" sz="1800" dirty="0" err="1">
                          <a:solidFill>
                            <a:srgbClr val="002060"/>
                          </a:solidFill>
                        </a:rPr>
                        <a:t>тис.грн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rgbClr val="002060"/>
                          </a:solidFill>
                        </a:rPr>
                        <a:t>Структура,</a:t>
                      </a:r>
                    </a:p>
                    <a:p>
                      <a:pPr algn="ctr"/>
                      <a:r>
                        <a:rPr lang="uk-UA" sz="1800" dirty="0">
                          <a:solidFill>
                            <a:srgbClr val="002060"/>
                          </a:solidFill>
                        </a:rPr>
                        <a:t>%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865063"/>
                  </a:ext>
                </a:extLst>
              </a:tr>
              <a:tr h="474993"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002060"/>
                          </a:solidFill>
                        </a:rPr>
                        <a:t>Кошторис, всього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100</a:t>
                      </a: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100</a:t>
                      </a: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extLst>
                  <a:ext uri="{0D108BD9-81ED-4DB2-BD59-A6C34878D82A}">
                    <a16:rowId xmlns:a16="http://schemas.microsoft.com/office/drawing/2014/main" val="1961232131"/>
                  </a:ext>
                </a:extLst>
              </a:tr>
              <a:tr h="424409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Залишок коштів на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</a:rPr>
                        <a:t> початок року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х</a:t>
                      </a:r>
                    </a:p>
                  </a:txBody>
                  <a:tcPr marL="72415" marR="72415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extLst>
                  <a:ext uri="{0D108BD9-81ED-4DB2-BD59-A6C34878D82A}">
                    <a16:rowId xmlns:a16="http://schemas.microsoft.com/office/drawing/2014/main" val="1859870961"/>
                  </a:ext>
                </a:extLst>
              </a:tr>
              <a:tr h="424409"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002060"/>
                          </a:solidFill>
                        </a:rPr>
                        <a:t>Надходження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100</a:t>
                      </a: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100</a:t>
                      </a: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marL="72415" marR="72415"/>
                </a:tc>
                <a:extLst>
                  <a:ext uri="{0D108BD9-81ED-4DB2-BD59-A6C34878D82A}">
                    <a16:rowId xmlns:a16="http://schemas.microsoft.com/office/drawing/2014/main" val="1648929314"/>
                  </a:ext>
                </a:extLst>
              </a:tr>
              <a:tr h="424409"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002060"/>
                          </a:solidFill>
                        </a:rPr>
                        <a:t>Видатки, всього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100</a:t>
                      </a: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100</a:t>
                      </a: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marL="72415" marR="72415"/>
                </a:tc>
                <a:extLst>
                  <a:ext uri="{0D108BD9-81ED-4DB2-BD59-A6C34878D82A}">
                    <a16:rowId xmlns:a16="http://schemas.microsoft.com/office/drawing/2014/main" val="147028283"/>
                  </a:ext>
                </a:extLst>
              </a:tr>
              <a:tr h="427490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зокрема: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extLst>
                  <a:ext uri="{0D108BD9-81ED-4DB2-BD59-A6C34878D82A}">
                    <a16:rowId xmlns:a16="http://schemas.microsoft.com/office/drawing/2014/main" val="1598647832"/>
                  </a:ext>
                </a:extLst>
              </a:tr>
              <a:tr h="387721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ЦЕНТРАЛІЗОВАНИЙ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</a:rPr>
                        <a:t> ФОНД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extLst>
                  <a:ext uri="{0D108BD9-81ED-4DB2-BD59-A6C34878D82A}">
                    <a16:rowId xmlns:a16="http://schemas.microsoft.com/office/drawing/2014/main" val="3435804837"/>
                  </a:ext>
                </a:extLst>
              </a:tr>
              <a:tr h="424409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ВИДАТКИ СПОЖИВАННЯ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extLst>
                  <a:ext uri="{0D108BD9-81ED-4DB2-BD59-A6C34878D82A}">
                    <a16:rowId xmlns:a16="http://schemas.microsoft.com/office/drawing/2014/main" val="218370293"/>
                  </a:ext>
                </a:extLst>
              </a:tr>
              <a:tr h="424409">
                <a:tc>
                  <a:txBody>
                    <a:bodyPr/>
                    <a:lstStyle/>
                    <a:p>
                      <a:r>
                        <a:rPr lang="ru-RU" dirty="0" err="1">
                          <a:solidFill>
                            <a:srgbClr val="002060"/>
                          </a:solidFill>
                        </a:rPr>
                        <a:t>Зокрема</a:t>
                      </a:r>
                      <a:r>
                        <a:rPr lang="ru-RU" dirty="0">
                          <a:solidFill>
                            <a:srgbClr val="002060"/>
                          </a:solidFill>
                        </a:rPr>
                        <a:t> оплата </a:t>
                      </a:r>
                      <a:r>
                        <a:rPr lang="ru-RU" dirty="0" err="1">
                          <a:solidFill>
                            <a:srgbClr val="002060"/>
                          </a:solidFill>
                        </a:rPr>
                        <a:t>праці</a:t>
                      </a:r>
                      <a:r>
                        <a:rPr lang="ru-RU" dirty="0">
                          <a:solidFill>
                            <a:srgbClr val="002060"/>
                          </a:solidFill>
                        </a:rPr>
                        <a:t> (з ЄСВ)</a:t>
                      </a: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extLst>
                  <a:ext uri="{0D108BD9-81ED-4DB2-BD59-A6C34878D82A}">
                    <a16:rowId xmlns:a16="http://schemas.microsoft.com/office/drawing/2014/main" val="1136908717"/>
                  </a:ext>
                </a:extLst>
              </a:tr>
              <a:tr h="424409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ВИДАТКИ РОЗВИТКУ</a:t>
                      </a: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extLst>
                  <a:ext uri="{0D108BD9-81ED-4DB2-BD59-A6C34878D82A}">
                    <a16:rowId xmlns:a16="http://schemas.microsoft.com/office/drawing/2014/main" val="3519234276"/>
                  </a:ext>
                </a:extLst>
              </a:tr>
              <a:tr h="424409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зокрема: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extLst>
                  <a:ext uri="{0D108BD9-81ED-4DB2-BD59-A6C34878D82A}">
                    <a16:rowId xmlns:a16="http://schemas.microsoft.com/office/drawing/2014/main" val="2530058863"/>
                  </a:ext>
                </a:extLst>
              </a:tr>
              <a:tr h="707372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rgbClr val="002060"/>
                          </a:solidFill>
                        </a:rPr>
                        <a:t>-здійснення</a:t>
                      </a:r>
                      <a:r>
                        <a:rPr lang="uk-UA" baseline="0" dirty="0">
                          <a:solidFill>
                            <a:srgbClr val="002060"/>
                          </a:solidFill>
                        </a:rPr>
                        <a:t> поточних та капітальних ремонтів приміщень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2415" marR="72415"/>
                </a:tc>
                <a:extLst>
                  <a:ext uri="{0D108BD9-81ED-4DB2-BD59-A6C34878D82A}">
                    <a16:rowId xmlns:a16="http://schemas.microsoft.com/office/drawing/2014/main" val="3938093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8193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54A92E-790B-4B4A-90AC-646E7B583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134471"/>
            <a:ext cx="10772775" cy="1380564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rgbClr val="002060"/>
                </a:solidFill>
              </a:rPr>
              <a:t>Які основні показники діяльності підрозділу, які характеризують фінансову діяльність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F80F63A4-E9E4-4234-957D-59366AFE3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176" y="1604682"/>
            <a:ext cx="11719931" cy="5118847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Виконання державного замовлення</a:t>
            </a:r>
          </a:p>
          <a:p>
            <a:r>
              <a:rPr lang="uk-UA" dirty="0"/>
              <a:t>Заходи щодо удосконалення освітнього процесу (відкриття освітніх програм, інформатизація освітнього процесу, дуальна освіта, співпраця зі </a:t>
            </a:r>
            <a:r>
              <a:rPr lang="uk-UA" dirty="0" err="1"/>
              <a:t>стейкхолдерами</a:t>
            </a:r>
            <a:r>
              <a:rPr lang="uk-UA" dirty="0"/>
              <a:t> тощо)</a:t>
            </a:r>
          </a:p>
          <a:p>
            <a:r>
              <a:rPr lang="uk-UA" dirty="0"/>
              <a:t>Кількість здобувачів вищої освіти/студенти/аспіранти докторанти в розрізі бюджет/контракт</a:t>
            </a:r>
          </a:p>
          <a:p>
            <a:r>
              <a:rPr lang="uk-UA" dirty="0"/>
              <a:t>Кількість іноземних здобувачів вищої освіти та слух</a:t>
            </a:r>
          </a:p>
          <a:p>
            <a:r>
              <a:rPr lang="uk-UA" dirty="0"/>
              <a:t>Отримання надходжень за останні три роки в розрізі освіта/наука</a:t>
            </a:r>
          </a:p>
          <a:p>
            <a:r>
              <a:rPr lang="uk-UA" dirty="0"/>
              <a:t>Кількість наукових робіт бюджет/гранти/НДФУ/замовлення юридичних осіб тощо</a:t>
            </a:r>
          </a:p>
          <a:p>
            <a:r>
              <a:rPr lang="uk-UA" dirty="0"/>
              <a:t>Отримання благодійних внесків у 2024 році, співпраця зі спонсорами та благодійниками</a:t>
            </a:r>
          </a:p>
          <a:p>
            <a:r>
              <a:rPr lang="uk-UA" dirty="0"/>
              <a:t>Заходи щодо поліпшення лабораторної бази</a:t>
            </a:r>
          </a:p>
          <a:p>
            <a:r>
              <a:rPr lang="uk-UA" dirty="0"/>
              <a:t>План по надходженням на 2025 рік в розрізі освіта/наука</a:t>
            </a:r>
          </a:p>
          <a:p>
            <a:r>
              <a:rPr lang="uk-UA" dirty="0"/>
              <a:t>План видатків загальний</a:t>
            </a:r>
          </a:p>
          <a:p>
            <a:r>
              <a:rPr lang="uk-UA" dirty="0"/>
              <a:t>План ремонтів (можливо на декілька років)</a:t>
            </a:r>
          </a:p>
          <a:p>
            <a:r>
              <a:rPr lang="uk-UA" dirty="0"/>
              <a:t>Заходи, які плануються для збільшення надходжень підрозділу до спеціального фонду</a:t>
            </a:r>
          </a:p>
          <a:p>
            <a:r>
              <a:rPr lang="uk-UA" dirty="0"/>
              <a:t>Заходи з облаштування </a:t>
            </a:r>
            <a:r>
              <a:rPr lang="uk-UA" dirty="0" err="1"/>
              <a:t>укриттів</a:t>
            </a:r>
            <a:r>
              <a:rPr lang="uk-UA" dirty="0"/>
              <a:t> (місце, кількість місць тощо, % забезпеченості для студентів) та необхідність додаткового облаштування</a:t>
            </a:r>
          </a:p>
          <a:p>
            <a:r>
              <a:rPr lang="uk-UA" dirty="0"/>
              <a:t>Закупівлі обладнання</a:t>
            </a:r>
          </a:p>
          <a:p>
            <a:r>
              <a:rPr lang="uk-UA" dirty="0"/>
              <a:t>Заходи щодо розвитку підрозділу</a:t>
            </a:r>
          </a:p>
          <a:p>
            <a:endParaRPr lang="uk-UA" dirty="0"/>
          </a:p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C91834F4-266D-4E45-B00C-B21FD0FF8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3200" b="1" i="0" u="none" strike="noStrike" kern="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Exo 2"/>
                <a:sym typeface="Exo 2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</a:t>
            </a:fld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Exo 2"/>
              <a:sym typeface="Exo 2"/>
            </a:endParaRPr>
          </a:p>
        </p:txBody>
      </p:sp>
      <p:sp>
        <p:nvSpPr>
          <p:cNvPr id="6" name="Прямокутник: округлені кути 5">
            <a:extLst>
              <a:ext uri="{FF2B5EF4-FFF2-40B4-BE49-F238E27FC236}">
                <a16:creationId xmlns:a16="http://schemas.microsoft.com/office/drawing/2014/main" id="{D2075137-5045-483B-92B9-245036DD6E60}"/>
              </a:ext>
            </a:extLst>
          </p:cNvPr>
          <p:cNvSpPr/>
          <p:nvPr/>
        </p:nvSpPr>
        <p:spPr>
          <a:xfrm>
            <a:off x="8095129" y="3550024"/>
            <a:ext cx="3989294" cy="193637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Типові питання, які необхідно висвітлити у доповіді </a:t>
            </a:r>
          </a:p>
        </p:txBody>
      </p:sp>
    </p:spTree>
    <p:extLst>
      <p:ext uri="{BB962C8B-B14F-4D97-AF65-F5344CB8AC3E}">
        <p14:creationId xmlns:p14="http://schemas.microsoft.com/office/powerpoint/2010/main" val="8843930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B54C50-D0B2-4907-9BE2-95B36702A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Обгрунтування</a:t>
            </a:r>
            <a:r>
              <a:rPr lang="uk-UA" dirty="0"/>
              <a:t> кошторису на 2025 рік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88E46EE-2A08-4E9D-95A9-4149B65E5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За рахунок чого відбулось зменшення/збільшення дохідної частини</a:t>
            </a:r>
          </a:p>
          <a:p>
            <a:r>
              <a:rPr lang="uk-UA" dirty="0"/>
              <a:t>Пояснення суттєвого збільшення /зменшення окремих статей видатків у кошторисі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869070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9E5EEA-89FE-42FF-82F3-354501B7C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36941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проблеми підрозділу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82E381C-78D2-4132-AC36-7C7683523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115568"/>
            <a:ext cx="10058400" cy="4753526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4" name="Скругленный прямоугольник 1">
            <a:extLst>
              <a:ext uri="{FF2B5EF4-FFF2-40B4-BE49-F238E27FC236}">
                <a16:creationId xmlns:a16="http://schemas.microsoft.com/office/drawing/2014/main" id="{60EAB622-CBCB-4F1D-8B35-1870845765C1}"/>
              </a:ext>
            </a:extLst>
          </p:cNvPr>
          <p:cNvSpPr/>
          <p:nvPr/>
        </p:nvSpPr>
        <p:spPr>
          <a:xfrm>
            <a:off x="497662" y="5893308"/>
            <a:ext cx="11554691" cy="8518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rgbClr val="FF0000"/>
                </a:solidFill>
              </a:rPr>
              <a:t>Відсоток зношеності обладнання, % забезпечення  навчальним обладнанням (програмним забезпеченням) навчального процесу, стан матеріально-технічної бази, забезпечення аудиторським фондом, потреба в ремонтних роботах, наявність місць в укриттях тощо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6185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9E5EEA-89FE-42FF-82F3-354501B7C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36941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 щодо їх вирішення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82E381C-78D2-4132-AC36-7C7683523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115568"/>
            <a:ext cx="10058400" cy="4753526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472657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0653" y="244445"/>
            <a:ext cx="9797555" cy="532795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400" dirty="0">
                <a:solidFill>
                  <a:srgbClr val="002060"/>
                </a:solidFill>
                <a:latin typeface="Arial Black" pitchFamily="34" charset="0"/>
              </a:rPr>
              <a:t>План розвитку підрозділу у 2025 році, за рахунок спеціального фонду</a:t>
            </a:r>
            <a:endParaRPr lang="ru-RU" sz="2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61257" y="777240"/>
          <a:ext cx="11827823" cy="5340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01598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DA7863-F9D8-4CFF-B525-652F4C26B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ремонтів підрозділу</a:t>
            </a:r>
          </a:p>
        </p:txBody>
      </p:sp>
      <p:graphicFrame>
        <p:nvGraphicFramePr>
          <p:cNvPr id="4" name="Таблиця 4">
            <a:extLst>
              <a:ext uri="{FF2B5EF4-FFF2-40B4-BE49-F238E27FC236}">
                <a16:creationId xmlns:a16="http://schemas.microsoft.com/office/drawing/2014/main" id="{97FB5387-C176-4988-9A48-C46F4A3DBE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2166835"/>
              </p:ext>
            </p:extLst>
          </p:nvPr>
        </p:nvGraphicFramePr>
        <p:xfrm>
          <a:off x="1066800" y="2527580"/>
          <a:ext cx="10058400" cy="368922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4124611886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7236712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171737236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243804829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750840648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114567"/>
                    </a:ext>
                  </a:extLst>
                </a:gridCol>
              </a:tblGrid>
              <a:tr h="2624744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Об'єкт</a:t>
                      </a:r>
                    </a:p>
                  </a:txBody>
                  <a:tcPr marL="118966" marR="1189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Об'єм робіт</a:t>
                      </a:r>
                    </a:p>
                  </a:txBody>
                  <a:tcPr marL="118966" marR="1189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вартість</a:t>
                      </a:r>
                    </a:p>
                  </a:txBody>
                  <a:tcPr marL="118966" marR="1189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Період</a:t>
                      </a:r>
                    </a:p>
                  </a:txBody>
                  <a:tcPr marL="118966" marR="1189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Джерело фінансування</a:t>
                      </a:r>
                    </a:p>
                  </a:txBody>
                  <a:tcPr marL="118966" marR="1189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Цілі</a:t>
                      </a:r>
                    </a:p>
                  </a:txBody>
                  <a:tcPr marL="118966" marR="118966"/>
                </a:tc>
                <a:extLst>
                  <a:ext uri="{0D108BD9-81ED-4DB2-BD59-A6C34878D82A}">
                    <a16:rowId xmlns:a16="http://schemas.microsoft.com/office/drawing/2014/main" val="7897709"/>
                  </a:ext>
                </a:extLst>
              </a:tr>
              <a:tr h="1064479">
                <a:tc>
                  <a:txBody>
                    <a:bodyPr/>
                    <a:lstStyle/>
                    <a:p>
                      <a:pPr algn="ctr"/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966" marR="118966"/>
                </a:tc>
                <a:tc>
                  <a:txBody>
                    <a:bodyPr/>
                    <a:lstStyle/>
                    <a:p>
                      <a:pPr algn="ctr"/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966" marR="118966"/>
                </a:tc>
                <a:tc>
                  <a:txBody>
                    <a:bodyPr/>
                    <a:lstStyle/>
                    <a:p>
                      <a:pPr algn="ctr"/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966" marR="118966"/>
                </a:tc>
                <a:tc>
                  <a:txBody>
                    <a:bodyPr/>
                    <a:lstStyle/>
                    <a:p>
                      <a:pPr algn="ctr"/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966" marR="118966"/>
                </a:tc>
                <a:tc>
                  <a:txBody>
                    <a:bodyPr/>
                    <a:lstStyle/>
                    <a:p>
                      <a:pPr algn="ctr"/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966" marR="118966"/>
                </a:tc>
                <a:tc>
                  <a:txBody>
                    <a:bodyPr/>
                    <a:lstStyle/>
                    <a:p>
                      <a:pPr algn="ctr"/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966" marR="118966"/>
                </a:tc>
                <a:extLst>
                  <a:ext uri="{0D108BD9-81ED-4DB2-BD59-A6C34878D82A}">
                    <a16:rowId xmlns:a16="http://schemas.microsoft.com/office/drawing/2014/main" val="3568114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3401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2445" y="1968714"/>
            <a:ext cx="54980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2060"/>
                </a:solidFill>
              </a:rPr>
              <a:t>Дякую за увагу!</a:t>
            </a:r>
          </a:p>
        </p:txBody>
      </p:sp>
    </p:spTree>
    <p:extLst>
      <p:ext uri="{BB962C8B-B14F-4D97-AF65-F5344CB8AC3E}">
        <p14:creationId xmlns:p14="http://schemas.microsoft.com/office/powerpoint/2010/main" val="2234814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9514669"/>
              </p:ext>
            </p:extLst>
          </p:nvPr>
        </p:nvGraphicFramePr>
        <p:xfrm>
          <a:off x="2116141" y="170329"/>
          <a:ext cx="9859959" cy="6586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025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E085D1-FE50-938A-DD91-1C234FDBE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376" y="274320"/>
            <a:ext cx="11541731" cy="599040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Надходження від надання платних послуг, </a:t>
            </a:r>
            <a:b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тис грн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1C5A9B4-7B0F-20D0-6F76-9AFA362DC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3200" b="1" i="0" u="none" strike="noStrike" kern="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Exo 2"/>
                <a:sym typeface="Exo 2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4</a:t>
            </a:fld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Exo 2"/>
              <a:sym typeface="Exo 2"/>
            </a:endParaRP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9030DC77-0FFD-43BE-603D-473D23BD17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8578080"/>
              </p:ext>
            </p:extLst>
          </p:nvPr>
        </p:nvGraphicFramePr>
        <p:xfrm>
          <a:off x="816760" y="1155033"/>
          <a:ext cx="10962864" cy="4812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83445F0-1D9C-4590-A512-AB9D140BF490}"/>
              </a:ext>
            </a:extLst>
          </p:cNvPr>
          <p:cNvSpPr txBox="1"/>
          <p:nvPr/>
        </p:nvSpPr>
        <p:spPr>
          <a:xfrm>
            <a:off x="77002" y="6399014"/>
            <a:ext cx="96721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У разі зменшення плану надходжень у 2025 році вказати причину. </a:t>
            </a:r>
          </a:p>
          <a:p>
            <a:r>
              <a:rPr lang="uk-UA" b="1" dirty="0">
                <a:solidFill>
                  <a:srgbClr val="FF0000"/>
                </a:solidFill>
              </a:rPr>
              <a:t>Охарактеризувати, якщо є негативна динаміка зменшення надходжень спеціального фонду</a:t>
            </a:r>
          </a:p>
        </p:txBody>
      </p:sp>
    </p:spTree>
    <p:extLst>
      <p:ext uri="{BB962C8B-B14F-4D97-AF65-F5344CB8AC3E}">
        <p14:creationId xmlns:p14="http://schemas.microsoft.com/office/powerpoint/2010/main" val="2612655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381" y="182881"/>
            <a:ext cx="5573027" cy="856648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rgbClr val="002060"/>
                </a:solidFill>
                <a:latin typeface="Arial Black" pitchFamily="34" charset="0"/>
              </a:rPr>
              <a:t>КОНТИНГЕНТ УКРАЇНСЬКИХ СТУДЕНТІВ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8681010"/>
              </p:ext>
            </p:extLst>
          </p:nvPr>
        </p:nvGraphicFramePr>
        <p:xfrm>
          <a:off x="5447365" y="811732"/>
          <a:ext cx="5891213" cy="5199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21381" y="1039529"/>
            <a:ext cx="5573027" cy="3296469"/>
          </a:xfrm>
        </p:spPr>
        <p:txBody>
          <a:bodyPr>
            <a:normAutofit/>
          </a:bodyPr>
          <a:lstStyle/>
          <a:p>
            <a:pPr algn="just"/>
            <a:r>
              <a:rPr lang="uk-UA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 три роки контингент:</a:t>
            </a:r>
          </a:p>
          <a:p>
            <a:pPr marL="171450" indent="-171450" algn="just">
              <a:buFontTx/>
              <a:buChar char="-"/>
            </a:pPr>
            <a:r>
              <a:rPr lang="uk-UA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бюджетних студентів збільшився/зменшився на __ %;</a:t>
            </a:r>
          </a:p>
          <a:p>
            <a:pPr marL="171450" indent="-171450" algn="just">
              <a:buFontTx/>
              <a:buChar char="-"/>
            </a:pPr>
            <a:r>
              <a:rPr lang="uk-UA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Контрактних студентів збільшився/зменшився на _____ %;</a:t>
            </a:r>
          </a:p>
          <a:p>
            <a:pPr algn="just"/>
            <a:r>
              <a:rPr lang="uk-UA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Питома вага контрактних студентів у загальному контингентні у 2024 році становить  - _____  %</a:t>
            </a:r>
          </a:p>
          <a:p>
            <a:pPr algn="just"/>
            <a:r>
              <a:rPr lang="uk-UA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2025 році планується збільшити/зменшити контингент на ___%, зокрема:</a:t>
            </a:r>
          </a:p>
          <a:p>
            <a:pPr marL="285750" indent="-285750" algn="just">
              <a:buFontTx/>
              <a:buChar char="-"/>
            </a:pPr>
            <a:r>
              <a:rPr lang="uk-UA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-бюджетних на_____%;</a:t>
            </a:r>
          </a:p>
          <a:p>
            <a:pPr marL="285750" indent="-285750" algn="just">
              <a:buFontTx/>
              <a:buChar char="-"/>
            </a:pPr>
            <a:r>
              <a:rPr lang="uk-UA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-контрактних –на____%.</a:t>
            </a:r>
          </a:p>
          <a:p>
            <a:pPr marL="171450" indent="-171450">
              <a:buFontTx/>
              <a:buChar char="-"/>
            </a:pPr>
            <a:endParaRPr lang="uk-UA" dirty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1381" y="4649002"/>
            <a:ext cx="5573027" cy="16747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rgbClr val="FF0000"/>
                </a:solidFill>
              </a:rPr>
              <a:t>ЗАПОВНИТИ:</a:t>
            </a:r>
          </a:p>
          <a:p>
            <a:pPr algn="ctr"/>
            <a:r>
              <a:rPr lang="uk-UA" dirty="0">
                <a:solidFill>
                  <a:srgbClr val="FF0000"/>
                </a:solidFill>
              </a:rPr>
              <a:t>Висновок щодо обставин зміни контингенту, пропозиції щодо збільшення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104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381" y="182881"/>
            <a:ext cx="5573027" cy="856648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rgbClr val="002060"/>
                </a:solidFill>
                <a:latin typeface="Arial Black" pitchFamily="34" charset="0"/>
              </a:rPr>
              <a:t>КОНТИНГЕНТ Іноземних ЗВО 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8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8550908"/>
              </p:ext>
            </p:extLst>
          </p:nvPr>
        </p:nvGraphicFramePr>
        <p:xfrm>
          <a:off x="6275672" y="804863"/>
          <a:ext cx="5592277" cy="524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21381" y="1039529"/>
            <a:ext cx="5573027" cy="3296469"/>
          </a:xfrm>
        </p:spPr>
        <p:txBody>
          <a:bodyPr>
            <a:normAutofit/>
          </a:bodyPr>
          <a:lstStyle/>
          <a:p>
            <a:pPr algn="just"/>
            <a:r>
              <a:rPr lang="uk-UA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 три роки контингент:</a:t>
            </a:r>
          </a:p>
          <a:p>
            <a:pPr marL="171450" indent="-171450" algn="just">
              <a:buFontTx/>
              <a:buChar char="-"/>
            </a:pPr>
            <a:r>
              <a:rPr lang="uk-UA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бюджетних ЗВО збільшився/зменшився на __ %;</a:t>
            </a:r>
          </a:p>
          <a:p>
            <a:pPr marL="171450" indent="-171450" algn="just">
              <a:buFontTx/>
              <a:buChar char="-"/>
            </a:pPr>
            <a:r>
              <a:rPr lang="uk-UA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контрактних ЗВО збільшився/зменшився на _____ %;</a:t>
            </a:r>
          </a:p>
          <a:p>
            <a:pPr algn="just"/>
            <a:r>
              <a:rPr lang="uk-UA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2025 році планується збільшити/зменшити контингент на ___%, зокрема:</a:t>
            </a:r>
          </a:p>
          <a:p>
            <a:pPr marL="285750" indent="-285750" algn="just">
              <a:buFontTx/>
              <a:buChar char="-"/>
            </a:pPr>
            <a:r>
              <a:rPr lang="uk-UA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-студентів на _____%;</a:t>
            </a:r>
          </a:p>
          <a:p>
            <a:pPr marL="285750" indent="-285750" algn="just">
              <a:buFontTx/>
              <a:buChar char="-"/>
            </a:pPr>
            <a:r>
              <a:rPr lang="uk-UA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-аспірантів на____%;</a:t>
            </a:r>
          </a:p>
          <a:p>
            <a:pPr marL="285750" indent="-285750" algn="just">
              <a:buFontTx/>
              <a:buChar char="-"/>
            </a:pPr>
            <a:r>
              <a:rPr lang="uk-UA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-докторантів на ____%.</a:t>
            </a:r>
          </a:p>
          <a:p>
            <a:pPr marL="171450" indent="-171450">
              <a:buFontTx/>
              <a:buChar char="-"/>
            </a:pPr>
            <a:endParaRPr lang="uk-UA" dirty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1381" y="4649002"/>
            <a:ext cx="5573027" cy="16747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rgbClr val="FF0000"/>
                </a:solidFill>
              </a:rPr>
              <a:t>ЗАПОВНИТИ:</a:t>
            </a:r>
          </a:p>
          <a:p>
            <a:pPr algn="ctr"/>
            <a:r>
              <a:rPr lang="uk-UA" dirty="0">
                <a:solidFill>
                  <a:srgbClr val="FF0000"/>
                </a:solidFill>
              </a:rPr>
              <a:t>Висновок щодо обставин зміни контингенту, пропозиції щодо збільшення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988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1895" y="397042"/>
            <a:ext cx="11273589" cy="971531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solidFill>
                  <a:srgbClr val="002060"/>
                </a:solidFill>
                <a:latin typeface="Arial Black" pitchFamily="34" charset="0"/>
              </a:rPr>
              <a:t>КОНТИНГЕНТ СЛУХАЧІВ ДОВУЗІВСЬКОЇ ПІДГОТОВКИ </a:t>
            </a:r>
            <a:endParaRPr lang="ru-RU" sz="28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7716034"/>
              </p:ext>
            </p:extLst>
          </p:nvPr>
        </p:nvGraphicFramePr>
        <p:xfrm>
          <a:off x="6062472" y="1433689"/>
          <a:ext cx="5797296" cy="4441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6344" y="1642979"/>
            <a:ext cx="4951794" cy="3317959"/>
          </a:xfrm>
        </p:spPr>
        <p:txBody>
          <a:bodyPr>
            <a:normAutofit/>
          </a:bodyPr>
          <a:lstStyle/>
          <a:p>
            <a:pPr algn="just"/>
            <a:r>
              <a:rPr lang="uk-UA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 три роки контингент збільшився/зменшився на __ %;</a:t>
            </a:r>
          </a:p>
          <a:p>
            <a:pPr algn="just"/>
            <a:r>
              <a:rPr lang="uk-UA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2025 році планується збільшити/зменшити контингент на ___%.</a:t>
            </a:r>
          </a:p>
          <a:p>
            <a:endParaRPr lang="uk-UA" dirty="0">
              <a:solidFill>
                <a:srgbClr val="002060"/>
              </a:solidFill>
            </a:endParaRPr>
          </a:p>
          <a:p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7784" y="3224686"/>
            <a:ext cx="4860354" cy="30480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ЗАПОВНИТИ:</a:t>
            </a:r>
          </a:p>
          <a:p>
            <a:pPr algn="ctr"/>
            <a:r>
              <a:rPr lang="ru-RU" dirty="0" err="1">
                <a:solidFill>
                  <a:srgbClr val="FF0000"/>
                </a:solidFill>
              </a:rPr>
              <a:t>Висновок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щодо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обставин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зміни</a:t>
            </a:r>
            <a:r>
              <a:rPr lang="ru-RU" dirty="0">
                <a:solidFill>
                  <a:srgbClr val="FF0000"/>
                </a:solidFill>
              </a:rPr>
              <a:t> контингенту, </a:t>
            </a:r>
            <a:r>
              <a:rPr lang="ru-RU" dirty="0" err="1">
                <a:solidFill>
                  <a:srgbClr val="FF0000"/>
                </a:solidFill>
              </a:rPr>
              <a:t>пропозиції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щодо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збільшення</a:t>
            </a:r>
            <a:endParaRPr lang="ru-RU" dirty="0">
              <a:solidFill>
                <a:srgbClr val="FF0000"/>
              </a:solidFill>
            </a:endParaRPr>
          </a:p>
          <a:p>
            <a:pPr algn="ctr"/>
            <a:r>
              <a:rPr lang="uk-UA" dirty="0">
                <a:solidFill>
                  <a:srgbClr val="FF0000"/>
                </a:solidFill>
              </a:rPr>
              <a:t>УВАГА:</a:t>
            </a:r>
          </a:p>
          <a:p>
            <a:pPr algn="ctr"/>
            <a:r>
              <a:rPr lang="uk-UA" dirty="0">
                <a:solidFill>
                  <a:srgbClr val="FF0000"/>
                </a:solidFill>
              </a:rPr>
              <a:t>для ЦМО розписати слухачів ПВІ бюджет та контракт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7018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28600"/>
            <a:ext cx="10835640" cy="91680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>
                <a:solidFill>
                  <a:srgbClr val="002060"/>
                </a:solidFill>
                <a:latin typeface="Arial Black" pitchFamily="34" charset="0"/>
              </a:rPr>
              <a:t>Перелік платних послуг, які надає підрозділ</a:t>
            </a:r>
            <a:endParaRPr lang="ru-RU" sz="36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2759299"/>
              </p:ext>
            </p:extLst>
          </p:nvPr>
        </p:nvGraphicFramePr>
        <p:xfrm>
          <a:off x="1271338" y="1222407"/>
          <a:ext cx="10651721" cy="5459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6284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7E159D-8690-40DE-BF37-F31E12B6F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000" y="253492"/>
            <a:ext cx="10414000" cy="1188720"/>
          </a:xfrm>
        </p:spPr>
        <p:txBody>
          <a:bodyPr/>
          <a:lstStyle/>
          <a:p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Надходження у 2024 році по видам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FE6A272-2160-4524-B19F-3B7E483EE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65300"/>
            <a:ext cx="10414000" cy="45593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dirty="0"/>
              <a:t>Платне навчання студентів-….тис грн</a:t>
            </a:r>
          </a:p>
          <a:p>
            <a:r>
              <a:rPr lang="uk-UA" dirty="0"/>
              <a:t>Платне навчання іноземних громадян-…..тис грн</a:t>
            </a:r>
          </a:p>
          <a:p>
            <a:r>
              <a:rPr lang="uk-UA" dirty="0"/>
              <a:t>Платне навчання аспіранти/докторанти-…….тис грн</a:t>
            </a:r>
          </a:p>
          <a:p>
            <a:r>
              <a:rPr lang="uk-UA" dirty="0"/>
              <a:t>Надання додаткових освітній послуг-….тис грн</a:t>
            </a:r>
          </a:p>
          <a:p>
            <a:r>
              <a:rPr lang="uk-UA" dirty="0"/>
              <a:t>Курси вивчення мови-….тис грн</a:t>
            </a:r>
          </a:p>
          <a:p>
            <a:r>
              <a:rPr lang="uk-UA" dirty="0"/>
              <a:t>Курси довузівської підготовки-…..тис грн</a:t>
            </a:r>
          </a:p>
          <a:p>
            <a:r>
              <a:rPr lang="uk-UA" dirty="0"/>
              <a:t>Курси підвищення кваліфікації-….тис грн</a:t>
            </a:r>
          </a:p>
          <a:p>
            <a:r>
              <a:rPr lang="uk-UA" dirty="0"/>
              <a:t>Наукові роботи-……тис грн</a:t>
            </a:r>
          </a:p>
          <a:p>
            <a:r>
              <a:rPr lang="uk-UA" dirty="0"/>
              <a:t>Гранти-….тис грн</a:t>
            </a:r>
          </a:p>
          <a:p>
            <a:r>
              <a:rPr lang="uk-UA" dirty="0"/>
              <a:t>Інші (розписати)</a:t>
            </a:r>
          </a:p>
        </p:txBody>
      </p:sp>
    </p:spTree>
    <p:extLst>
      <p:ext uri="{BB962C8B-B14F-4D97-AF65-F5344CB8AC3E}">
        <p14:creationId xmlns:p14="http://schemas.microsoft.com/office/powerpoint/2010/main" val="4089487105"/>
      </p:ext>
    </p:extLst>
  </p:cSld>
  <p:clrMapOvr>
    <a:masterClrMapping/>
  </p:clrMapOvr>
</p:sld>
</file>

<file path=ppt/theme/theme1.xml><?xml version="1.0" encoding="utf-8"?>
<a:theme xmlns:a="http://schemas.openxmlformats.org/drawingml/2006/main" name="Посилка">
  <a:themeElements>
    <a:clrScheme name="Посилка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Посилка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осилка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TM10001115[[fn=Посилка]]</Template>
  <TotalTime>1592</TotalTime>
  <Words>1628</Words>
  <Application>Microsoft Office PowerPoint</Application>
  <PresentationFormat>Широкий екран</PresentationFormat>
  <Paragraphs>354</Paragraphs>
  <Slides>25</Slides>
  <Notes>4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25</vt:i4>
      </vt:variant>
    </vt:vector>
  </HeadingPairs>
  <TitlesOfParts>
    <vt:vector size="33" baseType="lpstr">
      <vt:lpstr>Arial</vt:lpstr>
      <vt:lpstr>Arial Black</vt:lpstr>
      <vt:lpstr>Calibri</vt:lpstr>
      <vt:lpstr>Corbel</vt:lpstr>
      <vt:lpstr>Exo 2</vt:lpstr>
      <vt:lpstr>Gill Sans MT</vt:lpstr>
      <vt:lpstr>Times New Roman</vt:lpstr>
      <vt:lpstr>Посилка</vt:lpstr>
      <vt:lpstr>ОСНОВНІ ПОКАЗНИКИ ВИКОНАННЯ КОШТОРИСУ У 2024 РОЦІ ТА ФІНАНСОВИЙ ПЛАН ДІЯЛЬНОСТІ ПІДРОЗДІЛУНА 2025 РІК ______________________________________________________ (НАЗВА підрозділу)   Доповідач -</vt:lpstr>
      <vt:lpstr>Які основні показники діяльності підрозділу, які характеризують фінансову діяльність</vt:lpstr>
      <vt:lpstr>Презентація PowerPoint</vt:lpstr>
      <vt:lpstr>Надходження від надання платних послуг,  тис грн</vt:lpstr>
      <vt:lpstr>КОНТИНГЕНТ УКРАЇНСЬКИХ СТУДЕНТІВ</vt:lpstr>
      <vt:lpstr>КОНТИНГЕНТ Іноземних ЗВО </vt:lpstr>
      <vt:lpstr>КОНТИНГЕНТ СЛУХАЧІВ ДОВУЗІВСЬКОЇ ПІДГОТОВКИ </vt:lpstr>
      <vt:lpstr>Перелік платних послуг, які надає підрозділ</vt:lpstr>
      <vt:lpstr>Надходження у 2024 році по видам </vt:lpstr>
      <vt:lpstr>Динаміка зміни доходної частини </vt:lpstr>
      <vt:lpstr>Виконання кошторису  (освітня діяльність платні послуги)</vt:lpstr>
      <vt:lpstr>Видатки розвитку підрозділу  (ОСВІТНЯ ДІЯЛЬНІСТЬ)</vt:lpstr>
      <vt:lpstr>ІНДЕКС ЯКОСТІ РОЗВИТКУ</vt:lpstr>
      <vt:lpstr>Презентація PowerPoint</vt:lpstr>
      <vt:lpstr>Виконання кошторису (наукова діяльність основна + інші джерела, без благодійних)</vt:lpstr>
      <vt:lpstr>Наукові роботи,  які виконувались підрозділом</vt:lpstr>
      <vt:lpstr>ОТРИМАНІ БЛАГОДІЙНІ ТА СПОНСОРСЬКІ ВНЕСКИ У 2024 РОЦІ</vt:lpstr>
      <vt:lpstr>ПРОЄКТ КОШТОРИСУ на 2025 рік (освітня діяльність платні послуги)</vt:lpstr>
      <vt:lpstr>ПРОЄКТ КОШТОРИСУ НА  (НАУКА) РІК</vt:lpstr>
      <vt:lpstr>Обгрунтування кошторису на 2025 рік</vt:lpstr>
      <vt:lpstr>Основні проблеми підрозділу</vt:lpstr>
      <vt:lpstr>Пропозиції щодо їх вирішення</vt:lpstr>
      <vt:lpstr>План розвитку підрозділу у 2025 році, за рахунок спеціального фонду</vt:lpstr>
      <vt:lpstr>План ремонтів підрозділу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НАЙМЕНУВАННЯ ПІДРОЗДІЛУ</dc:title>
  <dc:creator>Marina</dc:creator>
  <cp:lastModifiedBy>KPI</cp:lastModifiedBy>
  <cp:revision>190</cp:revision>
  <cp:lastPrinted>2024-10-21T09:34:35Z</cp:lastPrinted>
  <dcterms:created xsi:type="dcterms:W3CDTF">2019-10-11T08:21:58Z</dcterms:created>
  <dcterms:modified xsi:type="dcterms:W3CDTF">2024-11-13T14:23:01Z</dcterms:modified>
</cp:coreProperties>
</file>