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5" r:id="rId3"/>
    <p:sldId id="272" r:id="rId4"/>
    <p:sldId id="286" r:id="rId5"/>
    <p:sldId id="288" r:id="rId6"/>
    <p:sldId id="290" r:id="rId7"/>
    <p:sldId id="287" r:id="rId8"/>
    <p:sldId id="289" r:id="rId9"/>
    <p:sldId id="275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3A3E"/>
    <a:srgbClr val="C42231"/>
    <a:srgbClr val="F0F1F3"/>
    <a:srgbClr val="379637"/>
    <a:srgbClr val="256323"/>
    <a:srgbClr val="963737"/>
    <a:srgbClr val="EBEBEB"/>
    <a:srgbClr val="D2A000"/>
    <a:srgbClr val="A27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5565" autoAdjust="0"/>
  </p:normalViewPr>
  <p:slideViewPr>
    <p:cSldViewPr>
      <p:cViewPr varScale="1">
        <p:scale>
          <a:sx n="85" d="100"/>
          <a:sy n="85" d="100"/>
        </p:scale>
        <p:origin x="-16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AD7B3-2F41-4DD6-AF6A-4A82439C3452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87E6-EEB9-4C11-8BDD-A459DB5A2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7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2211-ECC2-41A0-B2AA-71FEFE760073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DF51-DF72-4086-B26C-55EB9F24A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0113"/>
            <a:ext cx="9144000" cy="3571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807492" y="7716"/>
            <a:ext cx="7559666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/>
              <a:t>Отдел безопасности платежных технологий,</a:t>
            </a:r>
            <a:r>
              <a:rPr lang="ru-RU" sz="1500" b="1" smtClean="0"/>
              <a:t> Блок «Безопасность»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>
                <a:solidFill>
                  <a:schemeClr val="bg1"/>
                </a:solidFill>
              </a:rPr>
              <a:t>Операционный центр, г. Чернигов, 201</a:t>
            </a:r>
            <a:r>
              <a:rPr lang="ru-RU" sz="1500">
                <a:solidFill>
                  <a:schemeClr val="bg1"/>
                </a:solidFill>
              </a:rPr>
              <a:t>8</a:t>
            </a:r>
            <a:r>
              <a:rPr lang="ru-RU" sz="1500" smtClean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742" y="4300602"/>
            <a:ext cx="8789745" cy="1477328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12700" h="69850"/>
            </a:sp3d>
          </a:bodyPr>
          <a:lstStyle/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МОШЕННИЧЕСТВО</a:t>
            </a:r>
            <a:r>
              <a:rPr lang="en-US" b="1" smtClean="0"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С ИСПОЛЬЗОВАНИЕМ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 ПЛАТЕЖНЫХ КАРТ, 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ОСНОВАННОЕ НА ПРИМЕНЕНИИ</a:t>
            </a: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МЕТОДОВ</a:t>
            </a:r>
          </a:p>
          <a:p>
            <a:pPr algn="ctr">
              <a:defRPr/>
            </a:pPr>
            <a:r>
              <a:rPr lang="ru-RU" b="1" smtClean="0">
                <a:ea typeface="Tahoma" pitchFamily="34" charset="0"/>
                <a:cs typeface="Arial" panose="020B0604020202020204" pitchFamily="34" charset="0"/>
              </a:rPr>
              <a:t>СОЦИАЛЬНОЙ ИНЖЕНЕРИИ.</a:t>
            </a:r>
            <a:endParaRPr lang="en-US" b="1" smtClean="0"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8748" y="5783998"/>
            <a:ext cx="3960000" cy="54000"/>
          </a:xfrm>
          <a:prstGeom prst="rect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8"/>
          <p:cNvSpPr/>
          <p:nvPr/>
        </p:nvSpPr>
        <p:spPr>
          <a:xfrm>
            <a:off x="2412240" y="5866639"/>
            <a:ext cx="4320000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smtClean="0"/>
              <a:t>Явление, механизмы, технологии и защита.</a:t>
            </a:r>
          </a:p>
          <a:p>
            <a:pPr algn="ctr"/>
            <a:r>
              <a:rPr lang="ru-RU" sz="1100" smtClean="0"/>
              <a:t>Комментарии и рекомендации специалистов </a:t>
            </a:r>
          </a:p>
          <a:p>
            <a:pPr algn="ctr"/>
            <a:r>
              <a:rPr lang="ru-RU" sz="1100" smtClean="0"/>
              <a:t>по безопасности платежных технологий</a:t>
            </a:r>
          </a:p>
          <a:p>
            <a:pPr algn="ctr"/>
            <a:r>
              <a:rPr lang="ru-RU" sz="1100" smtClean="0"/>
              <a:t>ПАО «Альфа-Банк»</a:t>
            </a:r>
          </a:p>
        </p:txBody>
      </p:sp>
    </p:spTree>
    <p:extLst>
      <p:ext uri="{BB962C8B-B14F-4D97-AF65-F5344CB8AC3E}">
        <p14:creationId xmlns:p14="http://schemas.microsoft.com/office/powerpoint/2010/main" xmlns="" val="398341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0113"/>
            <a:ext cx="9144000" cy="3571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807492" y="7716"/>
            <a:ext cx="7559666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/>
              <a:t>Отдел безопасности платежных технологий,</a:t>
            </a:r>
            <a:r>
              <a:rPr lang="ru-RU" sz="1500" b="1" smtClean="0"/>
              <a:t> Блок «Безопасность»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smtClean="0">
                <a:solidFill>
                  <a:schemeClr val="bg1"/>
                </a:solidFill>
              </a:rPr>
              <a:t>Операционный центр, г. Чернигов, 201</a:t>
            </a:r>
            <a:r>
              <a:rPr lang="ru-RU" sz="1500">
                <a:solidFill>
                  <a:schemeClr val="bg1"/>
                </a:solidFill>
              </a:rPr>
              <a:t>8</a:t>
            </a:r>
            <a:r>
              <a:rPr lang="ru-RU" sz="1500" smtClean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742" y="4919902"/>
            <a:ext cx="8789745" cy="52322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12700" h="69850"/>
            </a:sp3d>
          </a:bodyPr>
          <a:lstStyle/>
          <a:p>
            <a:pPr algn="ctr">
              <a:defRPr/>
            </a:pPr>
            <a:r>
              <a:rPr lang="ru-RU" sz="2800" b="1" smtClean="0">
                <a:ea typeface="Tahoma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2800" b="1" smtClean="0"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8748" y="5423958"/>
            <a:ext cx="3960000" cy="54000"/>
          </a:xfrm>
          <a:prstGeom prst="rect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8"/>
          <p:cNvSpPr/>
          <p:nvPr/>
        </p:nvSpPr>
        <p:spPr>
          <a:xfrm>
            <a:off x="2412240" y="5506599"/>
            <a:ext cx="432000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smtClean="0"/>
              <a:t>ПАО «Альфа-Банк»</a:t>
            </a:r>
          </a:p>
          <a:p>
            <a:pPr algn="ctr"/>
            <a:r>
              <a:rPr lang="en-US" sz="1400" smtClean="0"/>
              <a:t>www.alfabank.ua</a:t>
            </a:r>
            <a:endParaRPr 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119267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15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Мошенническая социальная инженерия как явление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3477" y="864328"/>
            <a:ext cx="88583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smtClean="0">
                <a:solidFill>
                  <a:srgbClr val="C02A26"/>
                </a:solidFill>
                <a:cs typeface="Arial" panose="020B0604020202020204" pitchFamily="34" charset="0"/>
              </a:rPr>
              <a:t>Социальная инженерия</a:t>
            </a:r>
            <a:r>
              <a:rPr lang="ru-RU" sz="1250" smtClean="0">
                <a:cs typeface="Arial" panose="020B0604020202020204" pitchFamily="34" charset="0"/>
              </a:rPr>
              <a:t> — обладание возможностью и навыками убеждения с целью получения необходимой информации или необходимых действий от человека.</a:t>
            </a:r>
            <a:endParaRPr lang="ru-RU" sz="1250" b="1" smtClean="0">
              <a:solidFill>
                <a:srgbClr val="C02A26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 descr="Alfa Card Visa avers 196 34 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6434" y="2709541"/>
            <a:ext cx="2160000" cy="1298700"/>
          </a:xfrm>
          <a:prstGeom prst="rect">
            <a:avLst/>
          </a:prstGeom>
        </p:spPr>
      </p:pic>
      <p:pic>
        <p:nvPicPr>
          <p:cNvPr id="13" name="Рисунок 12" descr="Alfa Card Visa reverce 196 34 4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0284" y="2709541"/>
            <a:ext cx="2160000" cy="1298700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567352" y="3402276"/>
            <a:ext cx="1750635" cy="164235"/>
          </a:xfrm>
          <a:prstGeom prst="wedgeRoundRectCallout">
            <a:avLst>
              <a:gd name="adj1" fmla="val -74104"/>
              <a:gd name="adj2" fmla="val -269098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996018" y="3586928"/>
            <a:ext cx="461527" cy="164235"/>
          </a:xfrm>
          <a:prstGeom prst="wedgeRoundRectCallout">
            <a:avLst>
              <a:gd name="adj1" fmla="val -230892"/>
              <a:gd name="adj2" fmla="val 85427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491379" y="3189492"/>
            <a:ext cx="238723" cy="164235"/>
          </a:xfrm>
          <a:prstGeom prst="wedgeRoundRectCallout">
            <a:avLst>
              <a:gd name="adj1" fmla="val 161864"/>
              <a:gd name="adj2" fmla="val 34233"/>
              <a:gd name="adj3" fmla="val 16667"/>
            </a:avLst>
          </a:prstGeom>
          <a:solidFill>
            <a:schemeClr val="bg1">
              <a:alpha val="30000"/>
            </a:schemeClr>
          </a:solidFill>
          <a:ln w="12700">
            <a:solidFill>
              <a:srgbClr val="C02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2747287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Номер карты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9387" y="3287666"/>
            <a:ext cx="1285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Срок </a:t>
            </a:r>
          </a:p>
          <a:p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действия карты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52367" y="3164702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С</a:t>
            </a:r>
            <a:r>
              <a:rPr lang="en-US" sz="1400" b="1" smtClean="0">
                <a:solidFill>
                  <a:srgbClr val="C02A26"/>
                </a:solidFill>
                <a:cs typeface="Arial" pitchFamily="34" charset="0"/>
              </a:rPr>
              <a:t>VV-</a:t>
            </a:r>
            <a:r>
              <a:rPr lang="ru-RU" sz="1400" b="1" smtClean="0">
                <a:solidFill>
                  <a:srgbClr val="C02A26"/>
                </a:solidFill>
                <a:cs typeface="Arial" pitchFamily="34" charset="0"/>
              </a:rPr>
              <a:t>код</a:t>
            </a:r>
            <a:endParaRPr lang="ru-RU" sz="1400" b="1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613" y="1450411"/>
            <a:ext cx="885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smtClean="0">
                <a:solidFill>
                  <a:srgbClr val="C02A26"/>
                </a:solidFill>
                <a:cs typeface="Arial" panose="020B0604020202020204" pitchFamily="34" charset="0"/>
              </a:rPr>
              <a:t>Мошенническая социальная инженерия</a:t>
            </a:r>
            <a:r>
              <a:rPr lang="ru-RU" sz="1250" smtClean="0">
                <a:cs typeface="Arial" panose="020B0604020202020204" pitchFamily="34" charset="0"/>
              </a:rPr>
              <a:t> — методика несанкционированного доступа к информации, основанная на особенностях психологии человека.</a:t>
            </a:r>
          </a:p>
          <a:p>
            <a:pPr algn="just"/>
            <a:r>
              <a:rPr lang="ru-RU" sz="1250" smtClean="0">
                <a:cs typeface="Arial" panose="020B0604020202020204" pitchFamily="34" charset="0"/>
              </a:rPr>
              <a:t>Основной целью мошеннических </a:t>
            </a:r>
            <a:r>
              <a:rPr lang="ru-RU" sz="1250">
                <a:cs typeface="Arial" panose="020B0604020202020204" pitchFamily="34" charset="0"/>
              </a:rPr>
              <a:t>социальных инженеров, как и других типов мошенников, является получение доступа к конфиденциальным данным – в идеале к реквизитам платежной карты, которых достаточно для проведения платежа в сети Интернет без физического присутствия самой карты</a:t>
            </a:r>
            <a:r>
              <a:rPr lang="ru-RU" sz="1250" smtClean="0">
                <a:cs typeface="Arial" panose="020B0604020202020204" pitchFamily="34" charset="0"/>
              </a:rPr>
              <a:t>.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4282437"/>
            <a:ext cx="63118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>
                <a:cs typeface="Arial" pitchFamily="34" charset="0"/>
              </a:rPr>
              <a:t>Основным отличием от ставших уже традиционными видов мошенничества (скимминг/кибер-скимминг, вирусная компрометация и т. п.) является то, что объектом воздействия мошенника становится не машина (банкомат, </a:t>
            </a:r>
            <a:r>
              <a:rPr lang="ru-RU" sz="1250" smtClean="0">
                <a:cs typeface="Arial" pitchFamily="34" charset="0"/>
              </a:rPr>
              <a:t>персональный компьютер</a:t>
            </a:r>
            <a:r>
              <a:rPr lang="ru-RU" sz="1250">
                <a:cs typeface="Arial" pitchFamily="34" charset="0"/>
              </a:rPr>
              <a:t>, мобильное </a:t>
            </a:r>
            <a:r>
              <a:rPr lang="ru-RU" sz="1250" smtClean="0">
                <a:cs typeface="Arial" pitchFamily="34" charset="0"/>
              </a:rPr>
              <a:t>устройство и т. п.), </a:t>
            </a:r>
            <a:r>
              <a:rPr lang="ru-RU" sz="1250">
                <a:cs typeface="Arial" pitchFamily="34" charset="0"/>
              </a:rPr>
              <a:t>а именно </a:t>
            </a:r>
            <a:r>
              <a:rPr lang="ru-RU" sz="1250" b="1">
                <a:solidFill>
                  <a:srgbClr val="C02A26"/>
                </a:solidFill>
                <a:cs typeface="Arial" pitchFamily="34" charset="0"/>
              </a:rPr>
              <a:t>человек</a:t>
            </a:r>
            <a:r>
              <a:rPr lang="ru-RU" sz="1250" b="1" smtClean="0">
                <a:solidFill>
                  <a:srgbClr val="C02A26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5481842"/>
            <a:ext cx="66347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itchFamily="34" charset="0"/>
              </a:rPr>
              <a:t>Таким образом </a:t>
            </a:r>
            <a:r>
              <a:rPr lang="ru-RU" sz="1250">
                <a:cs typeface="Arial" pitchFamily="34" charset="0"/>
              </a:rPr>
              <a:t>в настоящее время наблюдается тенденция к применению невысокотехнологичных и соответственно менее затратных технологий мошенничества. Базовыми оперируемыми функциями мошеннической социальной инженерии являются </a:t>
            </a:r>
            <a:r>
              <a:rPr lang="ru-RU" sz="1250" b="1">
                <a:solidFill>
                  <a:srgbClr val="C02A26"/>
                </a:solidFill>
                <a:cs typeface="Arial" pitchFamily="34" charset="0"/>
              </a:rPr>
              <a:t>знание человеческой психологии и в достаточной степени «подвешенный язык».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624" y="4235581"/>
            <a:ext cx="2191326" cy="1062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71" y="5312406"/>
            <a:ext cx="1964272" cy="12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94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42843" y="364555"/>
            <a:ext cx="8858311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Механизмы и технологии мошеннической социальной инженерии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997047"/>
            <a:ext cx="88583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Одна из основных схем мошенничества базируется на отношениях </a:t>
            </a:r>
            <a:r>
              <a:rPr lang="ru-RU" sz="1250" b="1" smtClean="0">
                <a:cs typeface="Arial" panose="020B0604020202020204" pitchFamily="34" charset="0"/>
              </a:rPr>
              <a:t>продавца и покупателя</a:t>
            </a:r>
            <a:r>
              <a:rPr lang="ru-RU" sz="1250" smtClean="0">
                <a:cs typeface="Arial" panose="020B0604020202020204" pitchFamily="34" charset="0"/>
              </a:rPr>
              <a:t> товара, объявление о котором размещается на популярных </a:t>
            </a:r>
            <a:r>
              <a:rPr lang="ru-RU" sz="1250" b="1" smtClean="0">
                <a:cs typeface="Arial" panose="020B0604020202020204" pitchFamily="34" charset="0"/>
              </a:rPr>
              <a:t>досках бесплатных объявлений в сети </a:t>
            </a:r>
            <a:r>
              <a:rPr lang="ru-RU" sz="1250" b="1">
                <a:cs typeface="Arial" panose="020B0604020202020204" pitchFamily="34" charset="0"/>
              </a:rPr>
              <a:t>И</a:t>
            </a:r>
            <a:r>
              <a:rPr lang="ru-RU" sz="1250" b="1" smtClean="0">
                <a:cs typeface="Arial" panose="020B0604020202020204" pitchFamily="34" charset="0"/>
              </a:rPr>
              <a:t>нтернет</a:t>
            </a:r>
            <a:r>
              <a:rPr lang="ru-RU" sz="1250" smtClean="0">
                <a:cs typeface="Arial" panose="020B0604020202020204" pitchFamily="34" charset="0"/>
              </a:rPr>
              <a:t>. Жертвой в данной схеме становится именно продавец, разместивший объявление. Некоторые элементы схемы могут варьироваться, но общий алгоритм выглядит следующим образом: 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833371" y="730382"/>
            <a:ext cx="74888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СХЕМА №1: «ПРОДАВЕЦ - ПОКУПАТЕЛЬ» </a:t>
            </a:r>
          </a:p>
        </p:txBody>
      </p:sp>
      <p:sp>
        <p:nvSpPr>
          <p:cNvPr id="17" name="grey_title"/>
          <p:cNvSpPr/>
          <p:nvPr/>
        </p:nvSpPr>
        <p:spPr bwMode="auto">
          <a:xfrm>
            <a:off x="809884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36736" y="2882568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rey_title"/>
          <p:cNvSpPr/>
          <p:nvPr/>
        </p:nvSpPr>
        <p:spPr bwMode="auto">
          <a:xfrm>
            <a:off x="4727720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grey_title"/>
          <p:cNvSpPr/>
          <p:nvPr/>
        </p:nvSpPr>
        <p:spPr bwMode="auto">
          <a:xfrm>
            <a:off x="813082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grey_title"/>
          <p:cNvSpPr/>
          <p:nvPr/>
        </p:nvSpPr>
        <p:spPr bwMode="auto">
          <a:xfrm>
            <a:off x="4730918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86085" y="1958341"/>
            <a:ext cx="252000" cy="307777"/>
            <a:chOff x="863509" y="1690633"/>
            <a:chExt cx="252000" cy="307777"/>
          </a:xfrm>
        </p:grpSpPr>
        <p:sp>
          <p:nvSpPr>
            <p:cNvPr id="2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14940" y="1959653"/>
            <a:ext cx="252000" cy="307777"/>
            <a:chOff x="863509" y="1690633"/>
            <a:chExt cx="252000" cy="307777"/>
          </a:xfrm>
        </p:grpSpPr>
        <p:sp>
          <p:nvSpPr>
            <p:cNvPr id="33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86215" y="4435333"/>
            <a:ext cx="252000" cy="307777"/>
            <a:chOff x="863509" y="1690633"/>
            <a:chExt cx="252000" cy="307777"/>
          </a:xfrm>
        </p:grpSpPr>
        <p:sp>
          <p:nvSpPr>
            <p:cNvPr id="3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15070" y="4436645"/>
            <a:ext cx="252000" cy="307777"/>
            <a:chOff x="863509" y="1690633"/>
            <a:chExt cx="252000" cy="307777"/>
          </a:xfrm>
        </p:grpSpPr>
        <p:sp>
          <p:nvSpPr>
            <p:cNvPr id="3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Равнобедренный треугольник 40"/>
          <p:cNvSpPr/>
          <p:nvPr/>
        </p:nvSpPr>
        <p:spPr>
          <a:xfrm rot="10800000">
            <a:off x="6200444" y="414728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200000">
            <a:off x="4244369" y="536934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7850" y="3502052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Продавец размещает в интернете (например на ресурсе </a:t>
            </a:r>
            <a:r>
              <a:rPr lang="en-US" sz="1000" smtClean="0">
                <a:solidFill>
                  <a:srgbClr val="C02A26"/>
                </a:solidFill>
                <a:cs typeface="Arial" pitchFamily="34" charset="0"/>
              </a:rPr>
              <a:t>olx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.</a:t>
            </a:r>
            <a:r>
              <a:rPr lang="en-US" sz="1000">
                <a:solidFill>
                  <a:srgbClr val="C02A26"/>
                </a:solidFill>
                <a:cs typeface="Arial" pitchFamily="34" charset="0"/>
              </a:rPr>
              <a:t>ua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) объявление о продаже товара, указывает цену и оставляет свои координаты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942" y="2066039"/>
            <a:ext cx="1944195" cy="1419262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735066" y="3504231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По этим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координатам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с продавцом связывается мошенник и озвучивает свое желание купить товар по указанной цене,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и  рассчитаться при этом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переводом на платежную карту.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725141" y="5490838"/>
            <a:ext cx="3602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В процессе получения номера платежной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карты для перевода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мошенник «выманивает» у продавца все остальные ее реквизиты, мотивируя тем, что эти реквизиты являются обязательными для осуществления перевода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. Как вариант, остальные реквизиты могут быть предоставлены жертвой при повторном звонке «сотрудника банка».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5274" y="5973769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Используя полученные реквизиты, мошенник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с их помощью через платежные интернет-сервисы выводит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средства с карты продавца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357" y="4566974"/>
            <a:ext cx="1887289" cy="1377721"/>
          </a:xfrm>
          <a:prstGeom prst="rect">
            <a:avLst/>
          </a:prstGeom>
        </p:spPr>
      </p:pic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4974513" y="4536734"/>
            <a:ext cx="3135032" cy="900000"/>
            <a:chOff x="2296434" y="2709541"/>
            <a:chExt cx="4523850" cy="1298700"/>
          </a:xfrm>
        </p:grpSpPr>
        <p:pic>
          <p:nvPicPr>
            <p:cNvPr id="62" name="Рисунок 61" descr="Alfa Card Visa avers 196 34 49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6434" y="2709541"/>
              <a:ext cx="2160000" cy="1298700"/>
            </a:xfrm>
            <a:prstGeom prst="rect">
              <a:avLst/>
            </a:prstGeom>
          </p:spPr>
        </p:pic>
        <p:pic>
          <p:nvPicPr>
            <p:cNvPr id="63" name="Рисунок 62" descr="Alfa Card Visa reverce 196 34 49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0284" y="2709541"/>
              <a:ext cx="2160000" cy="1298700"/>
            </a:xfrm>
            <a:prstGeom prst="rect">
              <a:avLst/>
            </a:prstGeom>
          </p:spPr>
        </p:pic>
        <p:sp>
          <p:nvSpPr>
            <p:cNvPr id="64" name="Скругленная прямоугольная выноска 63"/>
            <p:cNvSpPr/>
            <p:nvPr/>
          </p:nvSpPr>
          <p:spPr>
            <a:xfrm>
              <a:off x="2567352" y="3402276"/>
              <a:ext cx="1750635" cy="164235"/>
            </a:xfrm>
            <a:prstGeom prst="wedgeRoundRectCallout">
              <a:avLst>
                <a:gd name="adj1" fmla="val -74104"/>
                <a:gd name="adj2" fmla="val -269098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ая прямоугольная выноска 64"/>
            <p:cNvSpPr/>
            <p:nvPr/>
          </p:nvSpPr>
          <p:spPr>
            <a:xfrm>
              <a:off x="2996018" y="3586928"/>
              <a:ext cx="461527" cy="164235"/>
            </a:xfrm>
            <a:prstGeom prst="wedgeRoundRectCallout">
              <a:avLst>
                <a:gd name="adj1" fmla="val -230892"/>
                <a:gd name="adj2" fmla="val 85427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ая прямоугольная выноска 65"/>
            <p:cNvSpPr/>
            <p:nvPr/>
          </p:nvSpPr>
          <p:spPr>
            <a:xfrm>
              <a:off x="6491379" y="3189492"/>
              <a:ext cx="238723" cy="164235"/>
            </a:xfrm>
            <a:prstGeom prst="wedgeRoundRectCallout">
              <a:avLst>
                <a:gd name="adj1" fmla="val 161864"/>
                <a:gd name="adj2" fmla="val 34233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rgbClr val="C02A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006" y="2084290"/>
            <a:ext cx="2072342" cy="1379832"/>
          </a:xfrm>
          <a:prstGeom prst="rect">
            <a:avLst/>
          </a:prstGeom>
        </p:spPr>
      </p:pic>
      <p:sp>
        <p:nvSpPr>
          <p:cNvPr id="44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16022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42843" y="364555"/>
            <a:ext cx="8858311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Механизмы и технологии мошеннической социальной инженерии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997047"/>
            <a:ext cx="88583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Не менее популярная схема, которая базируется на официальном характ</a:t>
            </a:r>
            <a:r>
              <a:rPr lang="ru-RU" sz="1250">
                <a:cs typeface="Arial" panose="020B0604020202020204" pitchFamily="34" charset="0"/>
              </a:rPr>
              <a:t>е</a:t>
            </a:r>
            <a:r>
              <a:rPr lang="ru-RU" sz="1250" smtClean="0">
                <a:cs typeface="Arial" panose="020B0604020202020204" pitchFamily="34" charset="0"/>
              </a:rPr>
              <a:t>ре отношений </a:t>
            </a:r>
            <a:r>
              <a:rPr lang="ru-RU" sz="1250" b="1" smtClean="0">
                <a:cs typeface="Arial" panose="020B0604020202020204" pitchFamily="34" charset="0"/>
              </a:rPr>
              <a:t>банка и клиента</a:t>
            </a:r>
            <a:r>
              <a:rPr lang="ru-RU" sz="1250" smtClean="0">
                <a:cs typeface="Arial" panose="020B0604020202020204" pitchFamily="34" charset="0"/>
              </a:rPr>
              <a:t>. Элементы данной схемы также могут меняться в зависимости от ситуации - например мошенник может представиться сотрудником НБУ или какой-либо силовой структуры, так как зачастую мошенник даже не знает, карта какого банка есть у жертвы и импровизирует на ходу. Общий алгоритм состоит в следующем: 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833371" y="730382"/>
            <a:ext cx="74888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СХЕМА №2: «СОТРУДНИК СЛУЖБЫ БЕЗОПАСНОСТИ БАНКА» </a:t>
            </a:r>
          </a:p>
        </p:txBody>
      </p:sp>
      <p:sp>
        <p:nvSpPr>
          <p:cNvPr id="44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43" name="grey_title"/>
          <p:cNvSpPr/>
          <p:nvPr/>
        </p:nvSpPr>
        <p:spPr bwMode="auto">
          <a:xfrm>
            <a:off x="809884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236736" y="2882568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grey_title"/>
          <p:cNvSpPr/>
          <p:nvPr/>
        </p:nvSpPr>
        <p:spPr bwMode="auto">
          <a:xfrm>
            <a:off x="4727720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grey_title"/>
          <p:cNvSpPr/>
          <p:nvPr/>
        </p:nvSpPr>
        <p:spPr bwMode="auto">
          <a:xfrm>
            <a:off x="813082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grey_title"/>
          <p:cNvSpPr/>
          <p:nvPr/>
        </p:nvSpPr>
        <p:spPr bwMode="auto">
          <a:xfrm>
            <a:off x="4730918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86085" y="1958341"/>
            <a:ext cx="252000" cy="307777"/>
            <a:chOff x="863509" y="1690633"/>
            <a:chExt cx="252000" cy="307777"/>
          </a:xfrm>
        </p:grpSpPr>
        <p:sp>
          <p:nvSpPr>
            <p:cNvPr id="51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614940" y="1959653"/>
            <a:ext cx="252000" cy="307777"/>
            <a:chOff x="863509" y="1690633"/>
            <a:chExt cx="252000" cy="307777"/>
          </a:xfrm>
        </p:grpSpPr>
        <p:sp>
          <p:nvSpPr>
            <p:cNvPr id="54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86215" y="4435333"/>
            <a:ext cx="252000" cy="307777"/>
            <a:chOff x="863509" y="1690633"/>
            <a:chExt cx="252000" cy="307777"/>
          </a:xfrm>
        </p:grpSpPr>
        <p:sp>
          <p:nvSpPr>
            <p:cNvPr id="57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15070" y="4436645"/>
            <a:ext cx="252000" cy="307777"/>
            <a:chOff x="863509" y="1690633"/>
            <a:chExt cx="252000" cy="307777"/>
          </a:xfrm>
        </p:grpSpPr>
        <p:sp>
          <p:nvSpPr>
            <p:cNvPr id="63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5" name="Равнобедренный треугольник 64"/>
          <p:cNvSpPr/>
          <p:nvPr/>
        </p:nvSpPr>
        <p:spPr>
          <a:xfrm rot="10800000">
            <a:off x="6200444" y="414728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6200000">
            <a:off x="4244369" y="536934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07850" y="3346359"/>
            <a:ext cx="3602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Жертве поступает звонок с незнакомого или скрытого номера. Как вариант может быть послано СМС с текстом, конечной целью которого жертве предлагается самостоятельно перезвонить по указанному номеру. 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35066" y="3297178"/>
            <a:ext cx="3602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Однако жертве предлагают не отчаиваться и сообщают, что можно вернуть средства и обезопасить их на будущее, установив «4-й (5, 6, 7-й…) уровень безопасности», подключив «онлайн страховку» и т. д. (вариантов масса).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725141" y="5621038"/>
            <a:ext cx="3602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Для реализации всех процедур «безопасности» жертве предлагают назвать основные реквизиты карты «для занесения их в базу» (также возможны варианты, например </a:t>
            </a:r>
            <a:r>
              <a:rPr lang="en-US" sz="1000" smtClean="0">
                <a:solidFill>
                  <a:srgbClr val="C02A26"/>
                </a:solidFill>
                <a:cs typeface="Arial" pitchFamily="34" charset="0"/>
              </a:rPr>
              <a:t>CVV-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код мошенник может назвать «номером отделения, на котором была оформлена карта»). 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5274" y="5973769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Используя полученные реквизиты, мошенник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с их помощью через платежные интернет-сервисы выводит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средства с карты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жертвы.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grpSp>
        <p:nvGrpSpPr>
          <p:cNvPr id="73" name="Группа 72"/>
          <p:cNvGrpSpPr>
            <a:grpSpLocks noChangeAspect="1"/>
          </p:cNvGrpSpPr>
          <p:nvPr/>
        </p:nvGrpSpPr>
        <p:grpSpPr>
          <a:xfrm>
            <a:off x="4974513" y="4657341"/>
            <a:ext cx="3135032" cy="900000"/>
            <a:chOff x="2296434" y="2709541"/>
            <a:chExt cx="4523850" cy="1298700"/>
          </a:xfrm>
        </p:grpSpPr>
        <p:pic>
          <p:nvPicPr>
            <p:cNvPr id="74" name="Рисунок 73" descr="Alfa Card Visa avers 196 34 4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6434" y="2709541"/>
              <a:ext cx="2160000" cy="1298700"/>
            </a:xfrm>
            <a:prstGeom prst="rect">
              <a:avLst/>
            </a:prstGeom>
          </p:spPr>
        </p:pic>
        <p:pic>
          <p:nvPicPr>
            <p:cNvPr id="75" name="Рисунок 74" descr="Alfa Card Visa reverce 196 34 49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0284" y="2709541"/>
              <a:ext cx="2160000" cy="1298700"/>
            </a:xfrm>
            <a:prstGeom prst="rect">
              <a:avLst/>
            </a:prstGeom>
          </p:spPr>
        </p:pic>
        <p:sp>
          <p:nvSpPr>
            <p:cNvPr id="76" name="Скругленная прямоугольная выноска 75"/>
            <p:cNvSpPr/>
            <p:nvPr/>
          </p:nvSpPr>
          <p:spPr>
            <a:xfrm>
              <a:off x="2567352" y="3402276"/>
              <a:ext cx="1750635" cy="164235"/>
            </a:xfrm>
            <a:prstGeom prst="wedgeRoundRectCallout">
              <a:avLst>
                <a:gd name="adj1" fmla="val -74104"/>
                <a:gd name="adj2" fmla="val -269098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ая прямоугольная выноска 76"/>
            <p:cNvSpPr/>
            <p:nvPr/>
          </p:nvSpPr>
          <p:spPr>
            <a:xfrm>
              <a:off x="2996018" y="3586928"/>
              <a:ext cx="461527" cy="164235"/>
            </a:xfrm>
            <a:prstGeom prst="wedgeRoundRectCallout">
              <a:avLst>
                <a:gd name="adj1" fmla="val -230892"/>
                <a:gd name="adj2" fmla="val 85427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ая прямоугольная выноска 77"/>
            <p:cNvSpPr/>
            <p:nvPr/>
          </p:nvSpPr>
          <p:spPr>
            <a:xfrm>
              <a:off x="6491379" y="3189492"/>
              <a:ext cx="238723" cy="164235"/>
            </a:xfrm>
            <a:prstGeom prst="wedgeRoundRectCallout">
              <a:avLst>
                <a:gd name="adj1" fmla="val 161864"/>
                <a:gd name="adj2" fmla="val 34233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rgbClr val="C02A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422" y="2014615"/>
            <a:ext cx="1336657" cy="1263141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503294" y="2063271"/>
            <a:ext cx="17763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Звонящий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представляется сотрудником Службы безопасности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банка (возможны варианты) и сообщает, что карта заблокирована ввиду мошеннических операций. 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63" y="2080769"/>
            <a:ext cx="2047621" cy="1216409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357" y="4566974"/>
            <a:ext cx="1887289" cy="137772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363432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42843" y="364555"/>
            <a:ext cx="8858311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Механизмы и технологии мошеннической социальной инженерии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997047"/>
            <a:ext cx="885831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Такая схема встречается пока нечасто, в отличие от предыдущих, но при своей ресурсоемкости, она не менее эффективна благодаря тому, что мошенник, кроме реквизитов карты получает ключевую информацию о клиенте (ФИО, данные паспорта, ИНН, дата рождения и т. д.). Базовую роль здесь играет стремление жертвы </a:t>
            </a:r>
            <a:r>
              <a:rPr lang="ru-RU" sz="1250" b="1" smtClean="0">
                <a:cs typeface="Arial" panose="020B0604020202020204" pitchFamily="34" charset="0"/>
              </a:rPr>
              <a:t>сэкономить время и деньги</a:t>
            </a:r>
            <a:r>
              <a:rPr lang="ru-RU" sz="1250" smtClean="0">
                <a:cs typeface="Arial" panose="020B0604020202020204" pitchFamily="34" charset="0"/>
              </a:rPr>
              <a:t>. 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833371" y="730382"/>
            <a:ext cx="748883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СХЕМА №3: «ОНЛАЙН КРЕДИТОВАНИЕ НА ВЫГОДНЫХ УСЛОВИЯХ» </a:t>
            </a:r>
          </a:p>
        </p:txBody>
      </p:sp>
      <p:sp>
        <p:nvSpPr>
          <p:cNvPr id="32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35" name="grey_title"/>
          <p:cNvSpPr/>
          <p:nvPr/>
        </p:nvSpPr>
        <p:spPr bwMode="auto">
          <a:xfrm>
            <a:off x="809884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36736" y="2882568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rey_title"/>
          <p:cNvSpPr/>
          <p:nvPr/>
        </p:nvSpPr>
        <p:spPr bwMode="auto">
          <a:xfrm>
            <a:off x="4727720" y="1938054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grey_title"/>
          <p:cNvSpPr/>
          <p:nvPr/>
        </p:nvSpPr>
        <p:spPr bwMode="auto">
          <a:xfrm>
            <a:off x="813082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grey_title"/>
          <p:cNvSpPr/>
          <p:nvPr/>
        </p:nvSpPr>
        <p:spPr bwMode="auto">
          <a:xfrm>
            <a:off x="4730918" y="4407876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86085" y="1958341"/>
            <a:ext cx="252000" cy="307777"/>
            <a:chOff x="863509" y="1690633"/>
            <a:chExt cx="252000" cy="307777"/>
          </a:xfrm>
        </p:grpSpPr>
        <p:sp>
          <p:nvSpPr>
            <p:cNvPr id="47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14940" y="1959653"/>
            <a:ext cx="252000" cy="307777"/>
            <a:chOff x="863509" y="1690633"/>
            <a:chExt cx="252000" cy="307777"/>
          </a:xfrm>
        </p:grpSpPr>
        <p:sp>
          <p:nvSpPr>
            <p:cNvPr id="50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86215" y="4435333"/>
            <a:ext cx="252000" cy="307777"/>
            <a:chOff x="863509" y="1690633"/>
            <a:chExt cx="252000" cy="307777"/>
          </a:xfrm>
        </p:grpSpPr>
        <p:sp>
          <p:nvSpPr>
            <p:cNvPr id="53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15070" y="4436645"/>
            <a:ext cx="252000" cy="307777"/>
            <a:chOff x="863509" y="1690633"/>
            <a:chExt cx="252000" cy="307777"/>
          </a:xfrm>
        </p:grpSpPr>
        <p:sp>
          <p:nvSpPr>
            <p:cNvPr id="5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8" name="Равнобедренный треугольник 57"/>
          <p:cNvSpPr/>
          <p:nvPr/>
        </p:nvSpPr>
        <p:spPr>
          <a:xfrm rot="10800000">
            <a:off x="6200444" y="414728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200000">
            <a:off x="4244369" y="536934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07850" y="3480542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Мошенник размещает в Интернете привлекательное объявление об услуге предоставления кредита в режиме онлайн на очень выгодных условиях. 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200444" y="2114813"/>
            <a:ext cx="2137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Жертва связывается с мошенником и изъявляет желание оформить кредит на свою карту.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725141" y="5684836"/>
            <a:ext cx="3602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Предоставляя реквизиты карты и личные данные (ФИО, паспорт, ИНН, дату рождения и т. д.), жертва дает в распоряжение мошенника не только доступ к средствам на карте, а и потенциальный доступ к клиентской учетной записи в интернет-сервисе банка (если такая есть у клиента).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5274" y="5669458"/>
            <a:ext cx="3602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Используя полученные реквизиты, мошенник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с их помощью через платежные интернет-сервисы или выводит </a:t>
            </a:r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средства с карты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жертвы, или, получая доступ к учетной записи в интернет-сервисе, может вывести средства не только с карты, а и с других карт и счетов клиента.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grpSp>
        <p:nvGrpSpPr>
          <p:cNvPr id="64" name="Группа 63"/>
          <p:cNvGrpSpPr>
            <a:grpSpLocks noChangeAspect="1"/>
          </p:cNvGrpSpPr>
          <p:nvPr/>
        </p:nvGrpSpPr>
        <p:grpSpPr>
          <a:xfrm>
            <a:off x="5719372" y="4520743"/>
            <a:ext cx="1613711" cy="463262"/>
            <a:chOff x="2296434" y="2709541"/>
            <a:chExt cx="4523850" cy="1298700"/>
          </a:xfrm>
        </p:grpSpPr>
        <p:pic>
          <p:nvPicPr>
            <p:cNvPr id="65" name="Рисунок 64" descr="Alfa Card Visa avers 196 34 4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6434" y="2709541"/>
              <a:ext cx="2160000" cy="1298700"/>
            </a:xfrm>
            <a:prstGeom prst="rect">
              <a:avLst/>
            </a:prstGeom>
          </p:spPr>
        </p:pic>
        <p:pic>
          <p:nvPicPr>
            <p:cNvPr id="66" name="Рисунок 65" descr="Alfa Card Visa reverce 196 34 49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0284" y="2709541"/>
              <a:ext cx="2160000" cy="1298700"/>
            </a:xfrm>
            <a:prstGeom prst="rect">
              <a:avLst/>
            </a:prstGeom>
          </p:spPr>
        </p:pic>
        <p:sp>
          <p:nvSpPr>
            <p:cNvPr id="67" name="Скругленная прямоугольная выноска 66"/>
            <p:cNvSpPr/>
            <p:nvPr/>
          </p:nvSpPr>
          <p:spPr>
            <a:xfrm>
              <a:off x="2567352" y="3402276"/>
              <a:ext cx="1750635" cy="164235"/>
            </a:xfrm>
            <a:prstGeom prst="wedgeRoundRectCallout">
              <a:avLst>
                <a:gd name="adj1" fmla="val -74104"/>
                <a:gd name="adj2" fmla="val -269098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ая прямоугольная выноска 67"/>
            <p:cNvSpPr/>
            <p:nvPr/>
          </p:nvSpPr>
          <p:spPr>
            <a:xfrm>
              <a:off x="2996018" y="3586928"/>
              <a:ext cx="461527" cy="164235"/>
            </a:xfrm>
            <a:prstGeom prst="wedgeRoundRectCallout">
              <a:avLst>
                <a:gd name="adj1" fmla="val -230892"/>
                <a:gd name="adj2" fmla="val 85427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ая прямоугольная выноска 68"/>
            <p:cNvSpPr/>
            <p:nvPr/>
          </p:nvSpPr>
          <p:spPr>
            <a:xfrm>
              <a:off x="6491379" y="3189492"/>
              <a:ext cx="238723" cy="164235"/>
            </a:xfrm>
            <a:prstGeom prst="wedgeRoundRectCallout">
              <a:avLst>
                <a:gd name="adj1" fmla="val 161864"/>
                <a:gd name="adj2" fmla="val 34233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12700">
              <a:solidFill>
                <a:srgbClr val="C02A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172" y="4514039"/>
            <a:ext cx="1516437" cy="1106999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4769181" y="3005162"/>
            <a:ext cx="1941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>
                <a:solidFill>
                  <a:srgbClr val="C02A26"/>
                </a:solidFill>
                <a:cs typeface="Arial" pitchFamily="34" charset="0"/>
              </a:rPr>
              <a:t>Другим вариантом может быть перенарправление по ссылке на </a:t>
            </a:r>
            <a:r>
              <a:rPr lang="ru-RU" sz="1000" smtClean="0">
                <a:solidFill>
                  <a:srgbClr val="C02A26"/>
                </a:solidFill>
                <a:cs typeface="Arial" pitchFamily="34" charset="0"/>
              </a:rPr>
              <a:t>ресурс, где для получения кредита необходимо ввести реквизиты карты и личные данные.</a:t>
            </a:r>
            <a:endParaRPr lang="ru-RU" sz="1000">
              <a:solidFill>
                <a:srgbClr val="C02A26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60" y="2053730"/>
            <a:ext cx="1950430" cy="1423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507" y="2068556"/>
            <a:ext cx="1025662" cy="875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0783" y="2840599"/>
            <a:ext cx="1496516" cy="1092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899" y="5119769"/>
            <a:ext cx="429259" cy="518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390" y="5102638"/>
            <a:ext cx="350504" cy="518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392" y="5119157"/>
            <a:ext cx="518400" cy="518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548" y="5119660"/>
            <a:ext cx="540565" cy="51804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084" y="5110088"/>
            <a:ext cx="394848" cy="51840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363432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42843" y="364555"/>
            <a:ext cx="8858311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Механизмы и технологии мошеннической социальной инженерии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279317"/>
            <a:ext cx="88583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smtClean="0">
                <a:cs typeface="Arial" panose="020B0604020202020204" pitchFamily="34" charset="0"/>
              </a:rPr>
              <a:t>Новая эффективная схема, базирующаяся на неведении жертвы об очевидности связи таких элементов платежного процесса, как номер </a:t>
            </a:r>
            <a:r>
              <a:rPr lang="ru-RU" sz="1250" b="1" smtClean="0">
                <a:cs typeface="Arial" panose="020B0604020202020204" pitchFamily="34" charset="0"/>
              </a:rPr>
              <a:t>мобильного </a:t>
            </a:r>
            <a:r>
              <a:rPr lang="ru-RU" sz="1250" b="1" smtClean="0">
                <a:cs typeface="Arial" panose="020B0604020202020204" pitchFamily="34" charset="0"/>
                <a:sym typeface="Symbol" panose="05050102010706020507" pitchFamily="18" charset="2"/>
              </a:rPr>
              <a:t> платежная карта</a:t>
            </a:r>
            <a:r>
              <a:rPr lang="ru-RU" sz="1250" b="1" smtClean="0">
                <a:cs typeface="Arial" panose="020B0604020202020204" pitchFamily="34" charset="0"/>
              </a:rPr>
              <a:t>.</a:t>
            </a:r>
            <a:r>
              <a:rPr lang="ru-RU" sz="1250" smtClean="0">
                <a:cs typeface="Arial" panose="020B0604020202020204" pitchFamily="34" charset="0"/>
              </a:rPr>
              <a:t> </a:t>
            </a:r>
            <a:endParaRPr lang="ru-RU" sz="1250">
              <a:cs typeface="Arial" panose="020B0604020202020204" pitchFamily="34" charset="0"/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833371" y="730382"/>
            <a:ext cx="7488832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СХЕМА №</a:t>
            </a:r>
            <a:r>
              <a:rPr lang="en-US" sz="1600" smtClean="0">
                <a:solidFill>
                  <a:srgbClr val="C42231"/>
                </a:solidFill>
              </a:rPr>
              <a:t>4</a:t>
            </a:r>
            <a:r>
              <a:rPr lang="ru-RU" sz="1600" smtClean="0">
                <a:solidFill>
                  <a:srgbClr val="C42231"/>
                </a:solidFill>
              </a:rPr>
              <a:t>: «ДОСТУП К УЧЕТНОЙ ЗАПИСИ ИНТЕРНЕТ-СЕРВИСА БАНКА</a:t>
            </a:r>
          </a:p>
          <a:p>
            <a:pPr algn="ctr"/>
            <a:r>
              <a:rPr lang="ru-RU" sz="1600" smtClean="0">
                <a:solidFill>
                  <a:srgbClr val="C42231"/>
                </a:solidFill>
              </a:rPr>
              <a:t>ПОСРЕДСТВОМ ЗАМЕНЫ СИМ-КАРТЫ» </a:t>
            </a:r>
          </a:p>
        </p:txBody>
      </p:sp>
      <p:sp>
        <p:nvSpPr>
          <p:cNvPr id="32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35" name="grey_title"/>
          <p:cNvSpPr/>
          <p:nvPr/>
        </p:nvSpPr>
        <p:spPr bwMode="auto">
          <a:xfrm>
            <a:off x="809884" y="1855457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36736" y="2799971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grey_title"/>
          <p:cNvSpPr/>
          <p:nvPr/>
        </p:nvSpPr>
        <p:spPr bwMode="auto">
          <a:xfrm>
            <a:off x="4727720" y="1855457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grey_title"/>
          <p:cNvSpPr/>
          <p:nvPr/>
        </p:nvSpPr>
        <p:spPr bwMode="auto">
          <a:xfrm>
            <a:off x="813082" y="4325279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grey_title"/>
          <p:cNvSpPr/>
          <p:nvPr/>
        </p:nvSpPr>
        <p:spPr bwMode="auto">
          <a:xfrm>
            <a:off x="4730918" y="4325279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86085" y="1875744"/>
            <a:ext cx="252000" cy="307777"/>
            <a:chOff x="863509" y="1690633"/>
            <a:chExt cx="252000" cy="307777"/>
          </a:xfrm>
        </p:grpSpPr>
        <p:sp>
          <p:nvSpPr>
            <p:cNvPr id="47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14940" y="1877056"/>
            <a:ext cx="252000" cy="307777"/>
            <a:chOff x="863509" y="1690633"/>
            <a:chExt cx="252000" cy="307777"/>
          </a:xfrm>
        </p:grpSpPr>
        <p:sp>
          <p:nvSpPr>
            <p:cNvPr id="50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86215" y="4352736"/>
            <a:ext cx="252000" cy="307777"/>
            <a:chOff x="863509" y="1690633"/>
            <a:chExt cx="252000" cy="307777"/>
          </a:xfrm>
        </p:grpSpPr>
        <p:sp>
          <p:nvSpPr>
            <p:cNvPr id="53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15070" y="4354048"/>
            <a:ext cx="252000" cy="307777"/>
            <a:chOff x="863509" y="1690633"/>
            <a:chExt cx="252000" cy="307777"/>
          </a:xfrm>
        </p:grpSpPr>
        <p:sp>
          <p:nvSpPr>
            <p:cNvPr id="5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8" name="Равнобедренный треугольник 57"/>
          <p:cNvSpPr/>
          <p:nvPr/>
        </p:nvSpPr>
        <p:spPr>
          <a:xfrm rot="10800000">
            <a:off x="6200444" y="4064684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200000">
            <a:off x="4244369" y="5286744"/>
            <a:ext cx="678696" cy="218428"/>
          </a:xfrm>
          <a:prstGeom prst="triangle">
            <a:avLst/>
          </a:prstGeom>
          <a:solidFill>
            <a:srgbClr val="C4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07850" y="3355413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0000"/>
                </a:solidFill>
              </a:rPr>
              <a:t>Мошенник, предварительно побудив жертву (под любым предлогом) разгласить коды из СМС, получают доступ в личный кабинет сервиса мобильного </a:t>
            </a:r>
            <a:r>
              <a:rPr lang="ru-RU" sz="1000" smtClean="0">
                <a:solidFill>
                  <a:srgbClr val="C00000"/>
                </a:solidFill>
              </a:rPr>
              <a:t>оператора.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25141" y="5442749"/>
            <a:ext cx="3602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0000"/>
                </a:solidFill>
              </a:rPr>
              <a:t>Обратившись в точку обслуживания оператора, мошенник получает новую СИМ-карту (идентификация реального клиента на стороне оператора проходит по устному указанию 2-х последних входящих или исходящих номеров) и, таким образом, получает контроль над мобильным номером жертвы</a:t>
            </a:r>
            <a:r>
              <a:rPr lang="ru-RU" sz="1000" smtClean="0">
                <a:solidFill>
                  <a:srgbClr val="C00000"/>
                </a:solidFill>
              </a:rPr>
              <a:t>.</a:t>
            </a:r>
            <a:endParaRPr lang="ru-RU" sz="100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5274" y="5856850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0000"/>
                </a:solidFill>
              </a:rPr>
              <a:t>Имея мобильный номер реального клиента Банка, мошенник, через опцию смены пароля, получает доступ к учетной записи Интернет-сервиса Банка.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114" y="2024083"/>
            <a:ext cx="1717658" cy="125389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729180" y="3410201"/>
            <a:ext cx="3602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>
                <a:solidFill>
                  <a:srgbClr val="C00000"/>
                </a:solidFill>
              </a:rPr>
              <a:t>Используя опции сервиса, мошенник блокирует СИМ-карту жертвы (якобы утерянную) и заказывает перевыпуск дубликата.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927" y="2162255"/>
            <a:ext cx="1770211" cy="105032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209" y="4485795"/>
            <a:ext cx="1544515" cy="9164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945" y="4537741"/>
            <a:ext cx="1721828" cy="12569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712" y="2012985"/>
            <a:ext cx="854629" cy="13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41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42843" y="364555"/>
            <a:ext cx="8858311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Механизмы и технологии мошеннической социальной инженерии</a:t>
            </a:r>
          </a:p>
        </p:txBody>
      </p:sp>
      <p:sp>
        <p:nvSpPr>
          <p:cNvPr id="16" name="Прямоугольник 8"/>
          <p:cNvSpPr/>
          <p:nvPr/>
        </p:nvSpPr>
        <p:spPr>
          <a:xfrm>
            <a:off x="142844" y="784170"/>
            <a:ext cx="8858312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ВО ВСЕХ РАССМОТРЕННЫХ СХЕМАХ</a:t>
            </a:r>
          </a:p>
          <a:p>
            <a:pPr algn="ctr"/>
            <a:r>
              <a:rPr lang="ru-RU" sz="1600" smtClean="0">
                <a:solidFill>
                  <a:srgbClr val="C42231"/>
                </a:solidFill>
              </a:rPr>
              <a:t>МОШЕННИКУ ДЛЯ ПОЛУЧЕНИЯ СРЕДСТВ С КАРТЫ ЖЕРТВЫ</a:t>
            </a:r>
          </a:p>
          <a:p>
            <a:pPr algn="ctr"/>
            <a:r>
              <a:rPr lang="ru-RU" sz="1600" smtClean="0">
                <a:solidFill>
                  <a:srgbClr val="C42231"/>
                </a:solidFill>
              </a:rPr>
              <a:t>НЕОБХОДИМ ВСЕГО ЛИШЬ НЕХИТРЫЙ НАБОР ВЕЩЕЙ И КАЧЕСТВ,</a:t>
            </a:r>
          </a:p>
          <a:p>
            <a:pPr algn="ctr"/>
            <a:r>
              <a:rPr lang="ru-RU" sz="1600" smtClean="0">
                <a:solidFill>
                  <a:srgbClr val="C42231"/>
                </a:solidFill>
              </a:rPr>
              <a:t>ИМЕЮЩИХСЯ У ПОДАВЛЯЮЩЕГО КОЛИЧЕСТВА ЛЮДЕЙ: </a:t>
            </a:r>
          </a:p>
        </p:txBody>
      </p:sp>
      <p:sp>
        <p:nvSpPr>
          <p:cNvPr id="20" name="grey_title"/>
          <p:cNvSpPr/>
          <p:nvPr/>
        </p:nvSpPr>
        <p:spPr bwMode="auto">
          <a:xfrm>
            <a:off x="257620" y="2000240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grey_title"/>
          <p:cNvSpPr/>
          <p:nvPr/>
        </p:nvSpPr>
        <p:spPr bwMode="auto">
          <a:xfrm>
            <a:off x="5258280" y="2000240"/>
            <a:ext cx="3600000" cy="2160000"/>
          </a:xfrm>
          <a:prstGeom prst="roundRect">
            <a:avLst>
              <a:gd name="adj" fmla="val 4403"/>
            </a:avLst>
          </a:prstGeom>
          <a:solidFill>
            <a:srgbClr val="F0F1F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656" y="1734775"/>
            <a:ext cx="214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ru-RU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2" name="Рисунок 61" descr="Alfa Card Visa avers 196 34 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2880" y="2610537"/>
            <a:ext cx="1143008" cy="687233"/>
          </a:xfrm>
          <a:prstGeom prst="rect">
            <a:avLst/>
          </a:prstGeom>
        </p:spPr>
      </p:pic>
      <p:pic>
        <p:nvPicPr>
          <p:cNvPr id="45" name="Рисунок 44" descr="human fac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952" y="2228046"/>
            <a:ext cx="1217088" cy="1772458"/>
          </a:xfrm>
          <a:prstGeom prst="rect">
            <a:avLst/>
          </a:prstGeom>
        </p:spPr>
      </p:pic>
      <p:sp>
        <p:nvSpPr>
          <p:cNvPr id="47" name="grey_title"/>
          <p:cNvSpPr/>
          <p:nvPr/>
        </p:nvSpPr>
        <p:spPr bwMode="auto">
          <a:xfrm>
            <a:off x="2428860" y="3857628"/>
            <a:ext cx="4286280" cy="749672"/>
          </a:xfrm>
          <a:prstGeom prst="roundRect">
            <a:avLst>
              <a:gd name="adj" fmla="val 7825"/>
            </a:avLst>
          </a:prstGeom>
          <a:solidFill>
            <a:srgbClr val="C42231">
              <a:alpha val="80000"/>
            </a:srgbClr>
          </a:solidFill>
          <a:ln w="9525" cap="flat" cmpd="sng" algn="ctr">
            <a:solidFill>
              <a:srgbClr val="C422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8"/>
          <p:cNvSpPr/>
          <p:nvPr/>
        </p:nvSpPr>
        <p:spPr>
          <a:xfrm>
            <a:off x="2500298" y="3888725"/>
            <a:ext cx="4143404" cy="6771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bg1"/>
                </a:solidFill>
              </a:rPr>
              <a:t>ОБЩИЙ ЗНАМЕНАТЕЛЬ –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</a:rPr>
              <a:t>СЛАБОСТЬ ЧЕЛОВЕЧЕСКОГО ФАКТОРА</a:t>
            </a:r>
          </a:p>
        </p:txBody>
      </p:sp>
      <p:sp>
        <p:nvSpPr>
          <p:cNvPr id="50" name="grey_title"/>
          <p:cNvSpPr/>
          <p:nvPr/>
        </p:nvSpPr>
        <p:spPr bwMode="auto">
          <a:xfrm>
            <a:off x="2428860" y="4693039"/>
            <a:ext cx="4286280" cy="349608"/>
          </a:xfrm>
          <a:prstGeom prst="roundRect">
            <a:avLst>
              <a:gd name="adj" fmla="val 7825"/>
            </a:avLst>
          </a:prstGeom>
          <a:solidFill>
            <a:srgbClr val="3A3A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71736" y="4705640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cs typeface="Arial" pitchFamily="34" charset="0"/>
              </a:rPr>
              <a:t>Предвкушение скорого получения денег</a:t>
            </a:r>
            <a:endParaRPr lang="ru-RU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grey_title"/>
          <p:cNvSpPr/>
          <p:nvPr/>
        </p:nvSpPr>
        <p:spPr bwMode="auto">
          <a:xfrm>
            <a:off x="2419616" y="5118320"/>
            <a:ext cx="4286280" cy="349200"/>
          </a:xfrm>
          <a:prstGeom prst="roundRect">
            <a:avLst>
              <a:gd name="adj" fmla="val 7825"/>
            </a:avLst>
          </a:prstGeom>
          <a:solidFill>
            <a:srgbClr val="3A3A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62492" y="5130921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cs typeface="Arial" pitchFamily="34" charset="0"/>
              </a:rPr>
              <a:t>Страх потери имеющихся денег</a:t>
            </a:r>
            <a:endParaRPr lang="ru-RU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grey_title"/>
          <p:cNvSpPr/>
          <p:nvPr/>
        </p:nvSpPr>
        <p:spPr bwMode="auto">
          <a:xfrm>
            <a:off x="2428860" y="5566683"/>
            <a:ext cx="4286280" cy="349200"/>
          </a:xfrm>
          <a:prstGeom prst="roundRect">
            <a:avLst>
              <a:gd name="adj" fmla="val 7825"/>
            </a:avLst>
          </a:prstGeom>
          <a:solidFill>
            <a:srgbClr val="3A3A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144" tIns="45572" rIns="91144" bIns="45572" anchor="ctr"/>
          <a:lstStyle/>
          <a:p>
            <a:pPr marL="390476" indent="-390476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1600" b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71736" y="5579284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cs typeface="Arial" pitchFamily="34" charset="0"/>
              </a:rPr>
              <a:t>Желание сэкономить деньги и время</a:t>
            </a:r>
            <a:endParaRPr lang="ru-RU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Прямоугольник 8"/>
          <p:cNvSpPr/>
          <p:nvPr/>
        </p:nvSpPr>
        <p:spPr>
          <a:xfrm>
            <a:off x="2504501" y="5948952"/>
            <a:ext cx="414340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ЗАСТАВЛЯЕТ ТЕРЯТЬ ОСТАТКИ</a:t>
            </a:r>
          </a:p>
          <a:p>
            <a:pPr algn="ctr"/>
            <a:r>
              <a:rPr lang="ru-RU" b="1" smtClean="0"/>
              <a:t>БДИТЕЛЬНОСТИ И ВНИМАНИЯ!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2614" y="2044784"/>
            <a:ext cx="350046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solidFill>
                  <a:srgbClr val="C02A26"/>
                </a:solidFill>
                <a:cs typeface="Arial" pitchFamily="34" charset="0"/>
              </a:rPr>
              <a:t>Со стороны мошенника:</a:t>
            </a:r>
            <a:endParaRPr lang="ru-RU" sz="1250">
              <a:solidFill>
                <a:srgbClr val="C02A26"/>
              </a:solidFill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13274" y="2044784"/>
            <a:ext cx="350046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solidFill>
                  <a:srgbClr val="C02A26"/>
                </a:solidFill>
                <a:cs typeface="Arial" pitchFamily="34" charset="0"/>
              </a:rPr>
              <a:t>Со стороны жертвы:</a:t>
            </a:r>
            <a:endParaRPr lang="ru-RU" sz="1250">
              <a:solidFill>
                <a:srgbClr val="C02A26"/>
              </a:solidFill>
              <a:cs typeface="Arial" pitchFamily="34" charset="0"/>
            </a:endParaRPr>
          </a:p>
        </p:txBody>
      </p:sp>
      <p:pic>
        <p:nvPicPr>
          <p:cNvPr id="68" name="Рисунок 67" descr="iphone no alf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2357430"/>
            <a:ext cx="500066" cy="986798"/>
          </a:xfrm>
          <a:prstGeom prst="rect">
            <a:avLst/>
          </a:prstGeom>
        </p:spPr>
      </p:pic>
      <p:pic>
        <p:nvPicPr>
          <p:cNvPr id="69" name="Рисунок 68" descr="tal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7861" y="2371162"/>
            <a:ext cx="1020414" cy="986400"/>
          </a:xfrm>
          <a:prstGeom prst="rect">
            <a:avLst/>
          </a:prstGeom>
        </p:spPr>
      </p:pic>
      <p:pic>
        <p:nvPicPr>
          <p:cNvPr id="70" name="Рисунок 69" descr="Comp WW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93560" y="2438112"/>
            <a:ext cx="1232877" cy="900000"/>
          </a:xfrm>
          <a:prstGeom prst="rect">
            <a:avLst/>
          </a:prstGeom>
        </p:spPr>
      </p:pic>
      <p:pic>
        <p:nvPicPr>
          <p:cNvPr id="71" name="Рисунок 70" descr="iphone no alf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3336" y="2361913"/>
            <a:ext cx="500066" cy="986798"/>
          </a:xfrm>
          <a:prstGeom prst="rect">
            <a:avLst/>
          </a:prstGeom>
        </p:spPr>
      </p:pic>
      <p:pic>
        <p:nvPicPr>
          <p:cNvPr id="72" name="Рисунок 71" descr="Comp WW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40650" y="2442595"/>
            <a:ext cx="1232877" cy="900000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106706" y="3429000"/>
            <a:ext cx="128588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Телефон</a:t>
            </a:r>
            <a:endParaRPr lang="ru-RU" sz="1250"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16920" y="3429000"/>
            <a:ext cx="12858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«Подвешенныйязык»</a:t>
            </a:r>
            <a:endParaRPr lang="ru-RU" sz="1250"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384316" y="3429000"/>
            <a:ext cx="128588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Интернет</a:t>
            </a:r>
            <a:endParaRPr lang="ru-RU" sz="1250"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07366" y="3429000"/>
            <a:ext cx="128588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Телефон</a:t>
            </a:r>
            <a:endParaRPr lang="ru-RU" sz="1250"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117580" y="3429000"/>
            <a:ext cx="128588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Карта</a:t>
            </a:r>
            <a:endParaRPr lang="ru-RU" sz="1250"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411870" y="3429000"/>
            <a:ext cx="128588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smtClean="0">
                <a:cs typeface="Arial" pitchFamily="34" charset="0"/>
              </a:rPr>
              <a:t>Интернет</a:t>
            </a:r>
            <a:endParaRPr lang="ru-RU" sz="1250">
              <a:cs typeface="Arial" pitchFamily="34" charset="0"/>
            </a:endParaRPr>
          </a:p>
        </p:txBody>
      </p:sp>
      <p:sp>
        <p:nvSpPr>
          <p:cNvPr id="37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363432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Методика продиводействия и защиты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1719106"/>
            <a:ext cx="8466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Сотрудники банка имеют доступ ко всей необходимой информации и </a:t>
            </a:r>
            <a:r>
              <a:rPr lang="ru-RU" sz="1400" b="1" smtClean="0">
                <a:cs typeface="Arial" panose="020B0604020202020204" pitchFamily="34" charset="0"/>
              </a:rPr>
              <a:t>никогда не запрашивают реквизиты карт через телефон и интернет. </a:t>
            </a:r>
            <a:r>
              <a:rPr lang="ru-RU" sz="1400" smtClean="0">
                <a:cs typeface="Arial" panose="020B0604020202020204" pitchFamily="34" charset="0"/>
              </a:rPr>
              <a:t>Если звонящий кроме номера карты интересуется сроком ее действия, </a:t>
            </a:r>
            <a:r>
              <a:rPr lang="en-US" sz="1400" smtClean="0">
                <a:cs typeface="Arial" panose="020B0604020202020204" pitchFamily="34" charset="0"/>
              </a:rPr>
              <a:t>CVV-</a:t>
            </a:r>
            <a:r>
              <a:rPr lang="ru-RU" sz="1400" smtClean="0">
                <a:cs typeface="Arial" panose="020B0604020202020204" pitchFamily="34" charset="0"/>
              </a:rPr>
              <a:t>кодом, кодами из СМС – с очень высокой долей вероятности </a:t>
            </a:r>
            <a:r>
              <a:rPr lang="ru-RU" sz="1400" b="1" smtClean="0">
                <a:cs typeface="Arial" panose="020B0604020202020204" pitchFamily="34" charset="0"/>
              </a:rPr>
              <a:t>это мошенник.</a:t>
            </a:r>
            <a:endParaRPr lang="ru-RU" sz="1400" b="1">
              <a:cs typeface="Arial" panose="020B0604020202020204" pitchFamily="34" charset="0"/>
            </a:endParaRPr>
          </a:p>
        </p:txBody>
      </p:sp>
      <p:sp>
        <p:nvSpPr>
          <p:cNvPr id="68" name="Прямоугольник 8"/>
          <p:cNvSpPr/>
          <p:nvPr/>
        </p:nvSpPr>
        <p:spPr>
          <a:xfrm>
            <a:off x="285720" y="753587"/>
            <a:ext cx="857256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МОШЕННИЧЕСКАЯ СОЦИАЛЬНАЯ ИНЖЕНЕРИЯ НЕ ЯВЛЯЕТСЯ ВЫСОКОТЕХНОЛОГИЧНЫМ И СЛОЖНЫМ ВИДОМ МОШЕННИЧЕСТВА, ПОЭТОМУ В МЕТОДАХ ПРОТИВОДЕЙСТВИЯ В СВОЮ ОЧЕРЕДЬ ТАКЖЕ НЕТ НИЧЕГО СЛОЖНОГО: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51520" y="1618689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52000" y="2536307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251520" y="1662616"/>
            <a:ext cx="252000" cy="307777"/>
            <a:chOff x="863509" y="1690633"/>
            <a:chExt cx="252000" cy="307777"/>
          </a:xfrm>
        </p:grpSpPr>
        <p:sp>
          <p:nvSpPr>
            <p:cNvPr id="7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9552" y="2644291"/>
            <a:ext cx="84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Перечисление средств на карту происходит без какого-либо участия ее держателя, для этого необходим </a:t>
            </a:r>
            <a:r>
              <a:rPr lang="ru-RU" sz="1400" b="1" smtClean="0">
                <a:cs typeface="Arial" panose="020B0604020202020204" pitchFamily="34" charset="0"/>
              </a:rPr>
              <a:t>только номер карты.</a:t>
            </a:r>
            <a:r>
              <a:rPr lang="ru-RU" sz="1400" smtClean="0">
                <a:cs typeface="Arial" panose="020B0604020202020204" pitchFamily="34" charset="0"/>
              </a:rPr>
              <a:t> Никаких дополнительных данных никуда вводить и никому уточнять не требуется.</a:t>
            </a:r>
            <a:endParaRPr lang="ru-RU" sz="1400" b="1"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52000" y="2575846"/>
            <a:ext cx="252000" cy="307777"/>
            <a:chOff x="863509" y="1690633"/>
            <a:chExt cx="252000" cy="307777"/>
          </a:xfrm>
        </p:grpSpPr>
        <p:sp>
          <p:nvSpPr>
            <p:cNvPr id="44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39552" y="3340398"/>
            <a:ext cx="8466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cs typeface="Arial" panose="020B0604020202020204" pitchFamily="34" charset="0"/>
              </a:rPr>
              <a:t>Единственные номера телефонов</a:t>
            </a:r>
            <a:r>
              <a:rPr lang="ru-RU" sz="1400" smtClean="0">
                <a:cs typeface="Arial" panose="020B0604020202020204" pitchFamily="34" charset="0"/>
              </a:rPr>
              <a:t>, по которым можно связаться с сотрудниками банка </a:t>
            </a:r>
            <a:r>
              <a:rPr lang="ru-RU" sz="1400" b="1" smtClean="0">
                <a:cs typeface="Arial" panose="020B0604020202020204" pitchFamily="34" charset="0"/>
              </a:rPr>
              <a:t>напечатаны на оборотной стороне карты или размещены на официальном сайте банка.</a:t>
            </a:r>
            <a:r>
              <a:rPr lang="ru-RU" sz="1400" smtClean="0">
                <a:cs typeface="Arial" panose="020B0604020202020204" pitchFamily="34" charset="0"/>
              </a:rPr>
              <a:t> По любым вопросам следует обращаться только по этим номерам, а не по номерам, присланным в СМС или полученных из сторонних источников.</a:t>
            </a:r>
            <a:endParaRPr lang="ru-RU" sz="1400" b="1"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2000" y="324005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252000" y="3279593"/>
            <a:ext cx="252000" cy="307777"/>
            <a:chOff x="863509" y="1690633"/>
            <a:chExt cx="252000" cy="307777"/>
          </a:xfrm>
        </p:grpSpPr>
        <p:sp>
          <p:nvSpPr>
            <p:cNvPr id="4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537129" y="4463245"/>
            <a:ext cx="84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Если у клиента есть кредитная карта банка, то вопрос увеличения кредитного лимита должен решаться </a:t>
            </a:r>
            <a:r>
              <a:rPr lang="ru-RU" sz="1400" b="1" smtClean="0">
                <a:cs typeface="Arial" panose="020B0604020202020204" pitchFamily="34" charset="0"/>
              </a:rPr>
              <a:t>только в этом банке,</a:t>
            </a:r>
            <a:r>
              <a:rPr lang="ru-RU" sz="1400" smtClean="0">
                <a:cs typeface="Arial" panose="020B0604020202020204" pitchFamily="34" charset="0"/>
              </a:rPr>
              <a:t> а не в сторонних организациях или по объявлениям.</a:t>
            </a:r>
            <a:endParaRPr lang="ru-RU" sz="1400" b="1"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52000" y="4372429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252000" y="4393695"/>
            <a:ext cx="252000" cy="307777"/>
            <a:chOff x="863509" y="1690633"/>
            <a:chExt cx="252000" cy="307777"/>
          </a:xfrm>
        </p:grpSpPr>
        <p:sp>
          <p:nvSpPr>
            <p:cNvPr id="58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37129" y="5176770"/>
            <a:ext cx="846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Мошенник говорит и действует весьма убедительно и проффесионально и прекрасно разбирается в банковских процедурах, поэтому при общении с ним важно </a:t>
            </a:r>
            <a:r>
              <a:rPr lang="ru-RU" sz="1400" b="1" smtClean="0">
                <a:cs typeface="Arial" panose="020B0604020202020204" pitchFamily="34" charset="0"/>
              </a:rPr>
              <a:t>выйти из зоны его контроля.</a:t>
            </a:r>
            <a:endParaRPr lang="ru-RU" sz="1400" b="1"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52000" y="5086809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252000" y="5112044"/>
            <a:ext cx="252000" cy="307777"/>
            <a:chOff x="863509" y="1690633"/>
            <a:chExt cx="252000" cy="307777"/>
          </a:xfrm>
        </p:grpSpPr>
        <p:sp>
          <p:nvSpPr>
            <p:cNvPr id="65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539552" y="5832356"/>
            <a:ext cx="8466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Если возникли </a:t>
            </a:r>
            <a:r>
              <a:rPr lang="ru-RU" sz="1400" b="1" smtClean="0">
                <a:cs typeface="Arial" panose="020B0604020202020204" pitchFamily="34" charset="0"/>
              </a:rPr>
              <a:t>малейшие подозрения</a:t>
            </a:r>
            <a:r>
              <a:rPr lang="ru-RU" sz="1400" smtClean="0">
                <a:cs typeface="Arial" panose="020B0604020202020204" pitchFamily="34" charset="0"/>
              </a:rPr>
              <a:t> относительно легитимности звонка из банка, то вполне приемлимой и правильной будет следующая линия поведения: под любым предлогом можно </a:t>
            </a:r>
            <a:r>
              <a:rPr lang="ru-RU" sz="1400" b="1" smtClean="0">
                <a:cs typeface="Arial" panose="020B0604020202020204" pitchFamily="34" charset="0"/>
              </a:rPr>
              <a:t>прекратить разговор и перезвонить в банк</a:t>
            </a:r>
            <a:r>
              <a:rPr lang="ru-RU" sz="1400" smtClean="0">
                <a:cs typeface="Arial" panose="020B0604020202020204" pitchFamily="34" charset="0"/>
              </a:rPr>
              <a:t> по номерам контакт-центра и уточнить информацию по такому звонку.</a:t>
            </a:r>
            <a:endParaRPr lang="ru-RU" sz="1400" b="1"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52000" y="576586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94"/>
          <p:cNvGrpSpPr/>
          <p:nvPr/>
        </p:nvGrpSpPr>
        <p:grpSpPr>
          <a:xfrm>
            <a:off x="252000" y="5813151"/>
            <a:ext cx="252000" cy="307777"/>
            <a:chOff x="863509" y="1690633"/>
            <a:chExt cx="252000" cy="307777"/>
          </a:xfrm>
        </p:grpSpPr>
        <p:sp>
          <p:nvSpPr>
            <p:cNvPr id="9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98" name="Прямая соединительная линия 97"/>
          <p:cNvCxnSpPr/>
          <p:nvPr/>
        </p:nvCxnSpPr>
        <p:spPr>
          <a:xfrm>
            <a:off x="252000" y="6595476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8095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7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2"/>
            <a:ext cx="9144000" cy="35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9" y="45942"/>
            <a:ext cx="1008112" cy="26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79406"/>
            <a:ext cx="9144000" cy="178594"/>
          </a:xfrm>
          <a:prstGeom prst="rect">
            <a:avLst/>
          </a:prstGeom>
        </p:spPr>
      </p:pic>
      <p:sp>
        <p:nvSpPr>
          <p:cNvPr id="31" name="Прямоугольник 8"/>
          <p:cNvSpPr/>
          <p:nvPr/>
        </p:nvSpPr>
        <p:spPr>
          <a:xfrm>
            <a:off x="1920856" y="364555"/>
            <a:ext cx="528641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Минимизация последствий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571604" y="1545785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cs typeface="Arial" panose="020B0604020202020204" pitchFamily="34" charset="0"/>
              </a:rPr>
              <a:t>Незамедлительно связаться с банком</a:t>
            </a:r>
            <a:r>
              <a:rPr lang="ru-RU" sz="1400" smtClean="0">
                <a:cs typeface="Arial" panose="020B0604020202020204" pitchFamily="34" charset="0"/>
              </a:rPr>
              <a:t> по телефонам Контакт-центра, указанных на оборотной стороне карты, для </a:t>
            </a:r>
            <a:r>
              <a:rPr lang="ru-RU" sz="1400" b="1" smtClean="0">
                <a:cs typeface="Arial" panose="020B0604020202020204" pitchFamily="34" charset="0"/>
              </a:rPr>
              <a:t>блокировки и перевыпуска</a:t>
            </a:r>
            <a:r>
              <a:rPr lang="ru-RU" sz="1400" smtClean="0">
                <a:cs typeface="Arial" panose="020B0604020202020204" pitchFamily="34" charset="0"/>
              </a:rPr>
              <a:t> карты.</a:t>
            </a:r>
            <a:endParaRPr lang="ru-RU" sz="1400" b="1"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71604" y="2397769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cs typeface="Arial" panose="020B0604020202020204" pitchFamily="34" charset="0"/>
              </a:rPr>
              <a:t>Выяснить </a:t>
            </a:r>
            <a:r>
              <a:rPr lang="ru-RU" sz="1400" b="1" smtClean="0">
                <a:cs typeface="Arial" panose="020B0604020202020204" pitchFamily="34" charset="0"/>
              </a:rPr>
              <a:t>детали мошеннических операций</a:t>
            </a:r>
            <a:r>
              <a:rPr lang="ru-RU" sz="1400" smtClean="0">
                <a:cs typeface="Arial" panose="020B0604020202020204" pitchFamily="34" charset="0"/>
              </a:rPr>
              <a:t> – номер карты, на которую был совершен перевод, номер мобильного, который был пополнен и т. д. </a:t>
            </a:r>
            <a:r>
              <a:rPr lang="ru-RU" sz="1400" b="1" smtClean="0">
                <a:solidFill>
                  <a:srgbClr val="C42231"/>
                </a:solidFill>
                <a:cs typeface="Arial" panose="020B0604020202020204" pitchFamily="34" charset="0"/>
              </a:rPr>
              <a:t>Внимание!</a:t>
            </a:r>
            <a:r>
              <a:rPr lang="ru-RU" sz="1400" b="1" smtClean="0">
                <a:cs typeface="Arial" panose="020B0604020202020204" pitchFamily="34" charset="0"/>
              </a:rPr>
              <a:t> Возможность сообщить такую информацию у сотрудников банка есть не всегда.</a:t>
            </a:r>
            <a:endParaRPr lang="ru-RU" sz="1400" b="1"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71604" y="3391304"/>
            <a:ext cx="72866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smtClean="0">
                <a:cs typeface="Arial" panose="020B0604020202020204" pitchFamily="34" charset="0"/>
              </a:rPr>
              <a:t>Обратиться с заявлением</a:t>
            </a:r>
            <a:r>
              <a:rPr lang="ru-RU" sz="1400" smtClean="0">
                <a:cs typeface="Arial" panose="020B0604020202020204" pitchFamily="34" charset="0"/>
              </a:rPr>
              <a:t> по факту мошеннических операций в любое отделение </a:t>
            </a:r>
            <a:r>
              <a:rPr lang="ru-RU" sz="1400" b="1" smtClean="0">
                <a:cs typeface="Arial" panose="020B0604020202020204" pitchFamily="34" charset="0"/>
              </a:rPr>
              <a:t>Национальной полиции Украины,</a:t>
            </a:r>
            <a:r>
              <a:rPr lang="ru-RU" sz="1400" smtClean="0">
                <a:cs typeface="Arial" panose="020B0604020202020204" pitchFamily="34" charset="0"/>
              </a:rPr>
              <a:t> а также оставить информацию о прецеденте </a:t>
            </a:r>
            <a:r>
              <a:rPr lang="ru-RU" sz="1400" b="1" smtClean="0">
                <a:cs typeface="Arial" panose="020B0604020202020204" pitchFamily="34" charset="0"/>
              </a:rPr>
              <a:t>на сайте Департамента киберполиции</a:t>
            </a:r>
            <a:r>
              <a:rPr lang="ru-RU" sz="1400" smtClean="0">
                <a:cs typeface="Arial" panose="020B0604020202020204" pitchFamily="34" charset="0"/>
              </a:rPr>
              <a:t> </a:t>
            </a:r>
            <a:r>
              <a:rPr lang="ru-RU" sz="1400">
                <a:cs typeface="Arial" panose="020B0604020202020204" pitchFamily="34" charset="0"/>
              </a:rPr>
              <a:t>Национальной полиции </a:t>
            </a:r>
            <a:r>
              <a:rPr lang="ru-RU" sz="1400" smtClean="0">
                <a:cs typeface="Arial" panose="020B0604020202020204" pitchFamily="34" charset="0"/>
              </a:rPr>
              <a:t>Украины по адресу </a:t>
            </a:r>
            <a:r>
              <a:rPr lang="en-US" sz="1400">
                <a:cs typeface="Arial" panose="020B0604020202020204" pitchFamily="34" charset="0"/>
              </a:rPr>
              <a:t>https://cyberpolice.gov.ua/declare/</a:t>
            </a:r>
            <a:r>
              <a:rPr lang="ru-RU" sz="1400" smtClean="0"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400" b="1" smtClean="0">
                <a:solidFill>
                  <a:srgbClr val="C42231"/>
                </a:solidFill>
                <a:cs typeface="Arial" panose="020B0604020202020204" pitchFamily="34" charset="0"/>
              </a:rPr>
              <a:t>Внимание!</a:t>
            </a:r>
            <a:r>
              <a:rPr lang="ru-RU" sz="1400" b="1" smtClean="0">
                <a:cs typeface="Arial" panose="020B0604020202020204" pitchFamily="34" charset="0"/>
              </a:rPr>
              <a:t> В обоих случаях необходимо как можно более детально описать суть прецедента: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400" smtClean="0">
                <a:cs typeface="Arial" panose="020B0604020202020204" pitchFamily="34" charset="0"/>
              </a:rPr>
              <a:t>обязательно указать информацию о деталях мошеннических операций, полученных в банке;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400" smtClean="0">
                <a:cs typeface="Arial" panose="020B0604020202020204" pitchFamily="34" charset="0"/>
              </a:rPr>
              <a:t>обязательно указать номера телефонов, с которых совершались звонки или приходили СМС;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400" smtClean="0">
                <a:cs typeface="Arial" panose="020B0604020202020204" pitchFamily="34" charset="0"/>
              </a:rPr>
              <a:t>обязательно подробно описать схему мошенничества;</a:t>
            </a:r>
          </a:p>
          <a:p>
            <a:pPr marL="285750" indent="-285750" algn="just">
              <a:buClr>
                <a:srgbClr val="C42231"/>
              </a:buClr>
              <a:buFont typeface="Wingdings" panose="05000000000000000000" pitchFamily="2" charset="2"/>
              <a:buChar char="§"/>
            </a:pPr>
            <a:r>
              <a:rPr lang="ru-RU" sz="1400" smtClean="0">
                <a:cs typeface="Arial" panose="020B0604020202020204" pitchFamily="34" charset="0"/>
              </a:rPr>
              <a:t>по возможности указать любую другую информацию по прецеденту </a:t>
            </a:r>
            <a:r>
              <a:rPr lang="ru-RU" sz="1400" b="1" smtClean="0">
                <a:cs typeface="Arial" panose="020B0604020202020204" pitchFamily="34" charset="0"/>
              </a:rPr>
              <a:t>(важны любые детали!).</a:t>
            </a:r>
            <a:endParaRPr lang="ru-RU" sz="1400" b="1">
              <a:cs typeface="Arial" panose="020B0604020202020204" pitchFamily="34" charset="0"/>
            </a:endParaRPr>
          </a:p>
        </p:txBody>
      </p:sp>
      <p:sp>
        <p:nvSpPr>
          <p:cNvPr id="68" name="Прямоугольник 8"/>
          <p:cNvSpPr/>
          <p:nvPr/>
        </p:nvSpPr>
        <p:spPr>
          <a:xfrm>
            <a:off x="179512" y="799241"/>
            <a:ext cx="8823989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solidFill>
                  <a:srgbClr val="C42231"/>
                </a:solidFill>
              </a:rPr>
              <a:t>ДЕЙСТВИЯ ДЕРЖАТЕЛЯ КАРТЫ В СЛУЧАЕ, ЕСЛИ ОН СТАЛ ЖЕРТВОЙ МОШЕННИЧЕСТВА С ИСПОЛЬЗОВАНИЕМ МЕТОДИКИ СОЦИАЛЬНОЙ ИНЖЕНЕРИИ: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51520" y="144238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52000" y="2269098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52000" y="6333474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52000" y="3279726"/>
            <a:ext cx="8637299" cy="244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252000" y="1477647"/>
            <a:ext cx="252000" cy="307777"/>
            <a:chOff x="863509" y="1690633"/>
            <a:chExt cx="252000" cy="307777"/>
          </a:xfrm>
        </p:grpSpPr>
        <p:sp>
          <p:nvSpPr>
            <p:cNvPr id="76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ru-RU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52000" y="2310042"/>
            <a:ext cx="252000" cy="307777"/>
            <a:chOff x="863509" y="1690633"/>
            <a:chExt cx="252000" cy="307777"/>
          </a:xfrm>
        </p:grpSpPr>
        <p:sp>
          <p:nvSpPr>
            <p:cNvPr id="79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52000" y="3324270"/>
            <a:ext cx="252000" cy="307777"/>
            <a:chOff x="863509" y="1690633"/>
            <a:chExt cx="252000" cy="307777"/>
          </a:xfrm>
        </p:grpSpPr>
        <p:sp>
          <p:nvSpPr>
            <p:cNvPr id="82" name="grey_title"/>
            <p:cNvSpPr/>
            <p:nvPr/>
          </p:nvSpPr>
          <p:spPr bwMode="auto">
            <a:xfrm>
              <a:off x="863509" y="1719665"/>
              <a:ext cx="252000" cy="252000"/>
            </a:xfrm>
            <a:prstGeom prst="roundRect">
              <a:avLst>
                <a:gd name="adj" fmla="val 4403"/>
              </a:avLst>
            </a:prstGeom>
            <a:solidFill>
              <a:srgbClr val="C4223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144" tIns="45572" rIns="91144" bIns="45572" anchor="ctr"/>
            <a:lstStyle/>
            <a:p>
              <a:pPr marL="390476" indent="-390476" algn="ctr"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endParaRPr lang="ru-RU" sz="1600" b="0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881080" y="1690633"/>
              <a:ext cx="214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12" y="1484518"/>
            <a:ext cx="289613" cy="571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02" y="2425065"/>
            <a:ext cx="772304" cy="571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04" y="3432047"/>
            <a:ext cx="747333" cy="747333"/>
          </a:xfrm>
          <a:prstGeom prst="rect">
            <a:avLst/>
          </a:prstGeom>
        </p:spPr>
      </p:pic>
      <p:sp>
        <p:nvSpPr>
          <p:cNvPr id="29" name="Прямоугольник 8"/>
          <p:cNvSpPr/>
          <p:nvPr/>
        </p:nvSpPr>
        <p:spPr>
          <a:xfrm>
            <a:off x="1116790" y="36801"/>
            <a:ext cx="802721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smtClean="0"/>
              <a:t>Мошенничество с использованием платежных карт, основанное на применении методов социальной инженерии.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6859" y="6659307"/>
            <a:ext cx="7559666" cy="21544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/>
                </a:solidFill>
              </a:rPr>
              <a:t>© Отдел безопасности платежных технологий,</a:t>
            </a:r>
            <a:r>
              <a:rPr lang="ru-RU" sz="800" b="1" smtClean="0">
                <a:solidFill>
                  <a:schemeClr val="bg1"/>
                </a:solidFill>
              </a:rPr>
              <a:t> Блок «Безопасность», </a:t>
            </a:r>
            <a:r>
              <a:rPr lang="ru-RU" sz="800" smtClean="0">
                <a:solidFill>
                  <a:schemeClr val="bg1"/>
                </a:solidFill>
              </a:rPr>
              <a:t>Операционный центр, г. Чернигов,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34119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15717</TotalTime>
  <Words>1807</Words>
  <Application>Microsoft Office PowerPoint</Application>
  <PresentationFormat>Экран (4:3)</PresentationFormat>
  <Paragraphs>137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123</cp:lastModifiedBy>
  <cp:revision>847</cp:revision>
  <dcterms:created xsi:type="dcterms:W3CDTF">2011-09-22T22:50:25Z</dcterms:created>
  <dcterms:modified xsi:type="dcterms:W3CDTF">2018-09-11T14:29:21Z</dcterms:modified>
</cp:coreProperties>
</file>