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42231"/>
    <a:srgbClr val="F0F1F3"/>
    <a:srgbClr val="379637"/>
    <a:srgbClr val="256323"/>
    <a:srgbClr val="963737"/>
    <a:srgbClr val="EBEBEB"/>
    <a:srgbClr val="D2A000"/>
    <a:srgbClr val="A27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31" autoAdjust="0"/>
    <p:restoredTop sz="95565" autoAdjust="0"/>
  </p:normalViewPr>
  <p:slideViewPr>
    <p:cSldViewPr>
      <p:cViewPr varScale="1">
        <p:scale>
          <a:sx n="85" d="100"/>
          <a:sy n="85" d="100"/>
        </p:scale>
        <p:origin x="-176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AD7B3-2F41-4DD6-AF6A-4A82439C3452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287E6-EEB9-4C11-8BDD-A459DB5A2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75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ybercrime.gov.ua/feedback5-ua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113"/>
            <a:ext cx="9144000" cy="3571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807492" y="7716"/>
            <a:ext cx="7559666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500" smtClean="0"/>
              <a:t>Отдел безопасности платежных технологий,</a:t>
            </a:r>
            <a:r>
              <a:rPr lang="ru-RU" sz="1500" b="1" smtClean="0"/>
              <a:t> Блок «Безопасность»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500" smtClean="0">
                <a:solidFill>
                  <a:schemeClr val="bg1"/>
                </a:solidFill>
              </a:rPr>
              <a:t>Операционный центр, г. Чернигов, 201</a:t>
            </a:r>
            <a:r>
              <a:rPr lang="en-US" sz="1500">
                <a:solidFill>
                  <a:schemeClr val="bg1"/>
                </a:solidFill>
              </a:rPr>
              <a:t>7</a:t>
            </a:r>
            <a:r>
              <a:rPr lang="ru-RU" sz="1500" smtClean="0">
                <a:solidFill>
                  <a:schemeClr val="bg1"/>
                </a:solidFill>
              </a:rPr>
              <a:t>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4742" y="4300602"/>
            <a:ext cx="8789745" cy="1477328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B w="12700" h="69850"/>
            </a:sp3d>
          </a:bodyPr>
          <a:lstStyle/>
          <a:p>
            <a:pPr algn="ctr">
              <a:defRPr/>
            </a:pPr>
            <a:r>
              <a:rPr lang="ru-RU" b="1" smtClean="0">
                <a:ea typeface="Tahoma" pitchFamily="34" charset="0"/>
                <a:cs typeface="Arial" panose="020B0604020202020204" pitchFamily="34" charset="0"/>
              </a:rPr>
              <a:t>МОШЕННИЧЕСТВО</a:t>
            </a:r>
            <a:r>
              <a:rPr lang="en-US" b="1" smtClean="0"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b="1" smtClean="0">
                <a:ea typeface="Tahoma" pitchFamily="34" charset="0"/>
                <a:cs typeface="Arial" panose="020B0604020202020204" pitchFamily="34" charset="0"/>
              </a:rPr>
              <a:t>С ИСПОЛЬЗОВАНИЕМ</a:t>
            </a:r>
            <a:endParaRPr lang="en-US" b="1" smtClean="0">
              <a:ea typeface="Tahoma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smtClean="0">
                <a:ea typeface="Tahoma" pitchFamily="34" charset="0"/>
                <a:cs typeface="Arial" panose="020B0604020202020204" pitchFamily="34" charset="0"/>
              </a:rPr>
              <a:t> ПЛАТЕЖНЫХ КАРТ, </a:t>
            </a:r>
            <a:endParaRPr lang="en-US" b="1" smtClean="0">
              <a:ea typeface="Tahoma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smtClean="0">
                <a:ea typeface="Tahoma" pitchFamily="34" charset="0"/>
                <a:cs typeface="Arial" panose="020B0604020202020204" pitchFamily="34" charset="0"/>
              </a:rPr>
              <a:t>ОСНОВАННОЕ НА ПРИМЕНЕНИИ</a:t>
            </a:r>
          </a:p>
          <a:p>
            <a:pPr algn="ctr">
              <a:defRPr/>
            </a:pPr>
            <a:r>
              <a:rPr lang="ru-RU" b="1" smtClean="0">
                <a:ea typeface="Tahoma" pitchFamily="34" charset="0"/>
                <a:cs typeface="Arial" panose="020B0604020202020204" pitchFamily="34" charset="0"/>
              </a:rPr>
              <a:t>ФИШИНГОВЫХ (ПОДДЕЛЬНЫХ)</a:t>
            </a:r>
          </a:p>
          <a:p>
            <a:pPr algn="ctr">
              <a:defRPr/>
            </a:pPr>
            <a:r>
              <a:rPr lang="ru-RU" b="1" smtClean="0">
                <a:ea typeface="Tahoma" pitchFamily="34" charset="0"/>
                <a:cs typeface="Arial" panose="020B0604020202020204" pitchFamily="34" charset="0"/>
              </a:rPr>
              <a:t>ПЛАТЕЖНЫХ СЕРВИСОВ.</a:t>
            </a:r>
            <a:endParaRPr lang="en-US" b="1" smtClean="0"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98748" y="5783998"/>
            <a:ext cx="3960000" cy="54000"/>
          </a:xfrm>
          <a:prstGeom prst="rect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8"/>
          <p:cNvSpPr/>
          <p:nvPr/>
        </p:nvSpPr>
        <p:spPr>
          <a:xfrm>
            <a:off x="2412240" y="5866639"/>
            <a:ext cx="4320000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smtClean="0"/>
              <a:t>Явление, механизмы и технологии защиты.</a:t>
            </a:r>
          </a:p>
          <a:p>
            <a:pPr algn="ctr"/>
            <a:r>
              <a:rPr lang="ru-RU" sz="1100" smtClean="0"/>
              <a:t>Комментарии и рекомендации специалистов </a:t>
            </a:r>
          </a:p>
          <a:p>
            <a:pPr algn="ctr"/>
            <a:r>
              <a:rPr lang="ru-RU" sz="1100" smtClean="0"/>
              <a:t>по безопасности платежных технологий</a:t>
            </a:r>
          </a:p>
          <a:p>
            <a:pPr algn="ctr"/>
            <a:r>
              <a:rPr lang="ru-RU" sz="1100" smtClean="0"/>
              <a:t>ПАО «Альфа-Банк»</a:t>
            </a:r>
          </a:p>
        </p:txBody>
      </p:sp>
    </p:spTree>
    <p:extLst>
      <p:ext uri="{BB962C8B-B14F-4D97-AF65-F5344CB8AC3E}">
        <p14:creationId xmlns="" xmlns:p14="http://schemas.microsoft.com/office/powerpoint/2010/main" val="3983411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Приложение. Примеры некоторых фишинговых сайтов.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908720"/>
            <a:ext cx="860961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b="1" smtClean="0">
                <a:cs typeface="Arial" pitchFamily="34" charset="0"/>
              </a:rPr>
              <a:t>ukrplat.ru</a:t>
            </a:r>
            <a:r>
              <a:rPr lang="ru-RU" sz="1250" b="1" smtClean="0">
                <a:cs typeface="Arial" pitchFamily="34" charset="0"/>
              </a:rPr>
              <a:t> </a:t>
            </a:r>
            <a:r>
              <a:rPr lang="ru-RU" sz="1250" smtClean="0">
                <a:cs typeface="Arial" pitchFamily="34" charset="0"/>
              </a:rPr>
              <a:t>– форма для ввода данных</a:t>
            </a:r>
            <a:endParaRPr lang="ru-RU" sz="1250"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9" y="1384426"/>
            <a:ext cx="8047608" cy="4608512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</p:pic>
    </p:spTree>
    <p:extLst>
      <p:ext uri="{BB962C8B-B14F-4D97-AF65-F5344CB8AC3E}">
        <p14:creationId xmlns="" xmlns:p14="http://schemas.microsoft.com/office/powerpoint/2010/main" val="2669823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Приложение. Примеры некоторых фишинговых сайтов.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908720"/>
            <a:ext cx="860961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b="1" smtClean="0">
                <a:cs typeface="Arial" pitchFamily="34" charset="0"/>
              </a:rPr>
              <a:t>money2phone.top</a:t>
            </a:r>
            <a:r>
              <a:rPr lang="ru-RU" sz="1250" b="1" smtClean="0">
                <a:cs typeface="Arial" pitchFamily="34" charset="0"/>
              </a:rPr>
              <a:t> </a:t>
            </a:r>
            <a:r>
              <a:rPr lang="ru-RU" sz="1250" smtClean="0">
                <a:cs typeface="Arial" pitchFamily="34" charset="0"/>
              </a:rPr>
              <a:t>– стартовая страница</a:t>
            </a:r>
            <a:endParaRPr lang="ru-RU" sz="1250"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4" y="1449049"/>
            <a:ext cx="8502933" cy="4213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1914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Приложение. Примеры некоторых фишинговых сайтов.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908720"/>
            <a:ext cx="860961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b="1">
                <a:cs typeface="Arial" pitchFamily="34" charset="0"/>
              </a:rPr>
              <a:t>popolnyasha.info</a:t>
            </a:r>
            <a:r>
              <a:rPr lang="ru-RU" sz="1250" b="1" smtClean="0">
                <a:cs typeface="Arial" pitchFamily="34" charset="0"/>
              </a:rPr>
              <a:t> </a:t>
            </a:r>
            <a:r>
              <a:rPr lang="ru-RU" sz="1250" smtClean="0">
                <a:cs typeface="Arial" pitchFamily="34" charset="0"/>
              </a:rPr>
              <a:t>– стартовая страница</a:t>
            </a:r>
            <a:endParaRPr lang="ru-RU" sz="1250"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8" y="1412776"/>
            <a:ext cx="8503200" cy="3993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2284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Приложение. Примеры некоторых фишинговых сайтов.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908720"/>
            <a:ext cx="860961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b="1">
                <a:cs typeface="Arial" pitchFamily="34" charset="0"/>
              </a:rPr>
              <a:t>popolnyasha.info</a:t>
            </a:r>
            <a:r>
              <a:rPr lang="ru-RU" sz="1250" b="1" smtClean="0">
                <a:cs typeface="Arial" pitchFamily="34" charset="0"/>
              </a:rPr>
              <a:t> </a:t>
            </a:r>
            <a:r>
              <a:rPr lang="ru-RU" sz="1250" smtClean="0">
                <a:cs typeface="Arial" pitchFamily="34" charset="0"/>
              </a:rPr>
              <a:t>– стартовая страница</a:t>
            </a:r>
            <a:endParaRPr lang="ru-RU" sz="1250"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3" y="1412776"/>
            <a:ext cx="8017650" cy="39936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670633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Приложение. Примеры некоторых фишинговых сайтов.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908720"/>
            <a:ext cx="860961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b="1">
                <a:cs typeface="Arial" pitchFamily="34" charset="0"/>
              </a:rPr>
              <a:t>popolnyasha.info</a:t>
            </a:r>
            <a:r>
              <a:rPr lang="ru-RU" sz="1250" b="1" smtClean="0">
                <a:cs typeface="Arial" pitchFamily="34" charset="0"/>
              </a:rPr>
              <a:t> </a:t>
            </a:r>
            <a:r>
              <a:rPr lang="ru-RU" sz="1250" smtClean="0">
                <a:cs typeface="Arial" pitchFamily="34" charset="0"/>
              </a:rPr>
              <a:t>– форма для ввода данных</a:t>
            </a:r>
            <a:endParaRPr lang="ru-RU" sz="1250"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3" y="1412776"/>
            <a:ext cx="8002369" cy="39936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227133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Фишинговые сайты как явление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864328"/>
            <a:ext cx="88583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b="1">
                <a:solidFill>
                  <a:srgbClr val="C02A26"/>
                </a:solidFill>
                <a:cs typeface="Arial" panose="020B0604020202020204" pitchFamily="34" charset="0"/>
              </a:rPr>
              <a:t>Фи́шинг</a:t>
            </a:r>
            <a:r>
              <a:rPr lang="ru-RU" sz="1250">
                <a:cs typeface="Arial" panose="020B0604020202020204" pitchFamily="34" charset="0"/>
              </a:rPr>
              <a:t> </a:t>
            </a:r>
            <a:r>
              <a:rPr lang="ru-RU" sz="1250" b="1">
                <a:cs typeface="Arial" panose="020B0604020202020204" pitchFamily="34" charset="0"/>
              </a:rPr>
              <a:t>(англ. phishing, от fishing — рыбная ловля, выуживание)</a:t>
            </a:r>
            <a:r>
              <a:rPr lang="ru-RU" sz="1250">
                <a:cs typeface="Arial" panose="020B0604020202020204" pitchFamily="34" charset="0"/>
              </a:rPr>
              <a:t> — вид интернет-мошенничества, целью которого является получение доступа к конфиденциальным данным пользователей, в нашем случае – к реквизитам платежной карты.</a:t>
            </a:r>
          </a:p>
          <a:p>
            <a:pPr algn="just"/>
            <a:r>
              <a:rPr lang="ru-RU" sz="1250" smtClean="0">
                <a:cs typeface="Arial" panose="020B0604020202020204" pitchFamily="34" charset="0"/>
              </a:rPr>
              <a:t>Методики </a:t>
            </a:r>
            <a:r>
              <a:rPr lang="ru-RU" sz="1250">
                <a:cs typeface="Arial" panose="020B0604020202020204" pitchFamily="34" charset="0"/>
              </a:rPr>
              <a:t>фишинга в таком сегменте, как кибермошенничество, представлены достаточно разносторонне, но в последнее время наиболее популярной является создание и продвижение т. н. </a:t>
            </a:r>
            <a:r>
              <a:rPr lang="ru-RU" sz="1250" b="1">
                <a:solidFill>
                  <a:srgbClr val="C02A26"/>
                </a:solidFill>
                <a:cs typeface="Arial" panose="020B0604020202020204" pitchFamily="34" charset="0"/>
              </a:rPr>
              <a:t>фишинговых сайтов</a:t>
            </a:r>
            <a:r>
              <a:rPr lang="ru-RU" sz="1250" b="1" smtClean="0">
                <a:solidFill>
                  <a:srgbClr val="C02A2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Рисунок 11" descr="Alfa Card Visa avers 196 34 4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6434" y="3250145"/>
            <a:ext cx="2160000" cy="1298700"/>
          </a:xfrm>
          <a:prstGeom prst="rect">
            <a:avLst/>
          </a:prstGeom>
        </p:spPr>
      </p:pic>
      <p:pic>
        <p:nvPicPr>
          <p:cNvPr id="13" name="Рисунок 12" descr="Alfa Card Visa reverce 196 34 4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0284" y="3250145"/>
            <a:ext cx="2160000" cy="12987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44721"/>
            <a:ext cx="3600943" cy="1686442"/>
          </a:xfrm>
          <a:prstGeom prst="rect">
            <a:avLst/>
          </a:prstGeom>
        </p:spPr>
      </p:pic>
      <p:sp>
        <p:nvSpPr>
          <p:cNvPr id="16" name="Равнобедренный треугольник 15"/>
          <p:cNvSpPr/>
          <p:nvPr/>
        </p:nvSpPr>
        <p:spPr>
          <a:xfrm rot="10800000">
            <a:off x="4231853" y="4627450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567352" y="3942880"/>
            <a:ext cx="1750635" cy="164235"/>
          </a:xfrm>
          <a:prstGeom prst="wedgeRoundRectCallout">
            <a:avLst>
              <a:gd name="adj1" fmla="val -74104"/>
              <a:gd name="adj2" fmla="val -269098"/>
              <a:gd name="adj3" fmla="val 16667"/>
            </a:avLst>
          </a:prstGeom>
          <a:solidFill>
            <a:schemeClr val="bg1">
              <a:alpha val="3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996018" y="4127532"/>
            <a:ext cx="461527" cy="164235"/>
          </a:xfrm>
          <a:prstGeom prst="wedgeRoundRectCallout">
            <a:avLst>
              <a:gd name="adj1" fmla="val -230892"/>
              <a:gd name="adj2" fmla="val 85427"/>
              <a:gd name="adj3" fmla="val 16667"/>
            </a:avLst>
          </a:prstGeom>
          <a:solidFill>
            <a:schemeClr val="bg1">
              <a:alpha val="3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491379" y="3730096"/>
            <a:ext cx="238723" cy="164235"/>
          </a:xfrm>
          <a:prstGeom prst="wedgeRoundRectCallout">
            <a:avLst>
              <a:gd name="adj1" fmla="val 161864"/>
              <a:gd name="adj2" fmla="val 34233"/>
              <a:gd name="adj3" fmla="val 16667"/>
            </a:avLst>
          </a:prstGeom>
          <a:solidFill>
            <a:schemeClr val="bg1">
              <a:alpha val="30000"/>
            </a:schemeClr>
          </a:solidFill>
          <a:ln w="12700">
            <a:solidFill>
              <a:srgbClr val="C02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3287891"/>
            <a:ext cx="1285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smtClean="0">
                <a:solidFill>
                  <a:srgbClr val="C02A26"/>
                </a:solidFill>
                <a:cs typeface="Arial" pitchFamily="34" charset="0"/>
              </a:rPr>
              <a:t>Номер карты</a:t>
            </a:r>
            <a:endParaRPr lang="ru-RU" sz="1400" b="1">
              <a:solidFill>
                <a:srgbClr val="C02A26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04956" y="3966496"/>
            <a:ext cx="12858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smtClean="0">
                <a:solidFill>
                  <a:srgbClr val="C02A26"/>
                </a:solidFill>
                <a:cs typeface="Arial" pitchFamily="34" charset="0"/>
              </a:rPr>
              <a:t>Срок </a:t>
            </a:r>
          </a:p>
          <a:p>
            <a:r>
              <a:rPr lang="ru-RU" sz="1400" b="1" smtClean="0">
                <a:solidFill>
                  <a:srgbClr val="C02A26"/>
                </a:solidFill>
                <a:cs typeface="Arial" pitchFamily="34" charset="0"/>
              </a:rPr>
              <a:t>действия карты</a:t>
            </a:r>
            <a:endParaRPr lang="ru-RU" sz="1400" b="1">
              <a:solidFill>
                <a:srgbClr val="C02A26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52367" y="3705306"/>
            <a:ext cx="1285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smtClean="0">
                <a:solidFill>
                  <a:srgbClr val="C02A26"/>
                </a:solidFill>
                <a:cs typeface="Arial" pitchFamily="34" charset="0"/>
              </a:rPr>
              <a:t>С</a:t>
            </a:r>
            <a:r>
              <a:rPr lang="en-US" sz="1400" b="1" smtClean="0">
                <a:solidFill>
                  <a:srgbClr val="C02A26"/>
                </a:solidFill>
                <a:cs typeface="Arial" pitchFamily="34" charset="0"/>
              </a:rPr>
              <a:t>VV-</a:t>
            </a:r>
            <a:r>
              <a:rPr lang="ru-RU" sz="1400" b="1" smtClean="0">
                <a:solidFill>
                  <a:srgbClr val="C02A26"/>
                </a:solidFill>
                <a:cs typeface="Arial" pitchFamily="34" charset="0"/>
              </a:rPr>
              <a:t>код</a:t>
            </a:r>
            <a:endParaRPr lang="ru-RU" sz="1400" b="1">
              <a:solidFill>
                <a:srgbClr val="C02A26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9552" y="1822465"/>
            <a:ext cx="699468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b="1" smtClean="0">
                <a:solidFill>
                  <a:srgbClr val="C02A26"/>
                </a:solidFill>
                <a:cs typeface="Arial" panose="020B0604020202020204" pitchFamily="34" charset="0"/>
              </a:rPr>
              <a:t>Фишинговый </a:t>
            </a:r>
            <a:r>
              <a:rPr lang="ru-RU" sz="1250" b="1">
                <a:solidFill>
                  <a:srgbClr val="C02A26"/>
                </a:solidFill>
                <a:cs typeface="Arial" panose="020B0604020202020204" pitchFamily="34" charset="0"/>
              </a:rPr>
              <a:t>сайт</a:t>
            </a:r>
            <a:r>
              <a:rPr lang="ru-RU" sz="1250">
                <a:cs typeface="Arial" panose="020B0604020202020204" pitchFamily="34" charset="0"/>
              </a:rPr>
              <a:t> – интернет-контент, размещенный по конкретному адресу, имитирующий (реже - клонирующий) реальный платежный сервис (в основном – пополнение счетов мобильных операторов с платежной </a:t>
            </a:r>
            <a:r>
              <a:rPr lang="ru-RU" sz="1250" smtClean="0">
                <a:cs typeface="Arial" panose="020B0604020202020204" pitchFamily="34" charset="0"/>
              </a:rPr>
              <a:t>карты</a:t>
            </a:r>
            <a:r>
              <a:rPr lang="en-US" sz="1250" smtClean="0">
                <a:cs typeface="Arial" panose="020B0604020202020204" pitchFamily="34" charset="0"/>
              </a:rPr>
              <a:t> </a:t>
            </a:r>
            <a:r>
              <a:rPr lang="ru-RU" sz="1250" smtClean="0">
                <a:cs typeface="Arial" panose="020B0604020202020204" pitchFamily="34" charset="0"/>
              </a:rPr>
              <a:t>или совершение денежного перевода с карты на карту), </a:t>
            </a:r>
            <a:r>
              <a:rPr lang="ru-RU" sz="1250">
                <a:cs typeface="Arial" panose="020B0604020202020204" pitchFamily="34" charset="0"/>
              </a:rPr>
              <a:t>но не выполняющий функции такового, а предназначенный лишь для кражи реквизитов платежных карт (номер карты, срок действия, </a:t>
            </a:r>
            <a:r>
              <a:rPr lang="en-US" sz="1250">
                <a:cs typeface="Arial" panose="020B0604020202020204" pitchFamily="34" charset="0"/>
              </a:rPr>
              <a:t>CVV</a:t>
            </a:r>
            <a:r>
              <a:rPr lang="ru-RU" sz="1250">
                <a:cs typeface="Arial" panose="020B0604020202020204" pitchFamily="34" charset="0"/>
              </a:rPr>
              <a:t>-код</a:t>
            </a:r>
            <a:r>
              <a:rPr lang="ru-RU" sz="1250" smtClean="0">
                <a:cs typeface="Arial" panose="020B0604020202020204" pitchFamily="34" charset="0"/>
              </a:rPr>
              <a:t>). Т</a:t>
            </a:r>
            <a:r>
              <a:rPr lang="ru-RU" sz="1250">
                <a:cs typeface="Arial" panose="020B0604020202020204" pitchFamily="34" charset="0"/>
              </a:rPr>
              <a:t>. е. основная функция фишингового сайта – </a:t>
            </a:r>
            <a:r>
              <a:rPr lang="ru-RU" sz="1250" b="1">
                <a:cs typeface="Arial" panose="020B0604020202020204" pitchFamily="34" charset="0"/>
              </a:rPr>
              <a:t>заставить пользователя «вбить» данные своей карты</a:t>
            </a:r>
            <a:r>
              <a:rPr lang="ru-RU" sz="1250">
                <a:cs typeface="Arial" panose="020B0604020202020204" pitchFamily="34" charset="0"/>
              </a:rPr>
              <a:t> в соответствующие поля заполнения формы.</a:t>
            </a:r>
            <a:endParaRPr lang="ru-RU" sz="1250">
              <a:solidFill>
                <a:srgbClr val="C02A26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7" y="1946639"/>
            <a:ext cx="1678589" cy="1070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263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Механизм действия фишингового сайта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823384"/>
            <a:ext cx="88583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dirty="0" smtClean="0">
                <a:cs typeface="Arial" panose="020B0604020202020204" pitchFamily="34" charset="0"/>
              </a:rPr>
              <a:t>Наполнением веб-формы дизайном и имитацией платежного функционала создание </a:t>
            </a:r>
            <a:r>
              <a:rPr lang="ru-RU" sz="1250" dirty="0" err="1" smtClean="0">
                <a:cs typeface="Arial" panose="020B0604020202020204" pitchFamily="34" charset="0"/>
              </a:rPr>
              <a:t>фишингового</a:t>
            </a:r>
            <a:r>
              <a:rPr lang="ru-RU" sz="1250" dirty="0" smtClean="0">
                <a:cs typeface="Arial" panose="020B0604020202020204" pitchFamily="34" charset="0"/>
              </a:rPr>
              <a:t> сайта не ограничивается. Мошеннику необходимо </a:t>
            </a:r>
            <a:r>
              <a:rPr lang="ru-RU" sz="1250" b="1" dirty="0" smtClean="0">
                <a:cs typeface="Arial" panose="020B0604020202020204" pitchFamily="34" charset="0"/>
              </a:rPr>
              <a:t>заставить жертву туда зайти</a:t>
            </a:r>
            <a:r>
              <a:rPr lang="ru-RU" sz="1250" dirty="0" smtClean="0">
                <a:cs typeface="Arial" panose="020B0604020202020204" pitchFamily="34" charset="0"/>
              </a:rPr>
              <a:t>. Для этого активно используются популярные системы продвижения сайтов в топ по</a:t>
            </a:r>
            <a:r>
              <a:rPr lang="ru-RU" sz="1250" dirty="0">
                <a:cs typeface="Arial" panose="020B0604020202020204" pitchFamily="34" charset="0"/>
              </a:rPr>
              <a:t>и</a:t>
            </a:r>
            <a:r>
              <a:rPr lang="ru-RU" sz="1250" dirty="0" smtClean="0">
                <a:cs typeface="Arial" panose="020B0604020202020204" pitchFamily="34" charset="0"/>
              </a:rPr>
              <a:t>сковых систем (например «Яндекс-</a:t>
            </a:r>
            <a:r>
              <a:rPr lang="ru-RU" sz="1250" dirty="0" err="1" smtClean="0">
                <a:cs typeface="Arial" panose="020B0604020202020204" pitchFamily="34" charset="0"/>
              </a:rPr>
              <a:t>Директ</a:t>
            </a:r>
            <a:r>
              <a:rPr lang="ru-RU" sz="1250" dirty="0" smtClean="0">
                <a:cs typeface="Arial" panose="020B0604020202020204" pitchFamily="34" charset="0"/>
              </a:rPr>
              <a:t>» или «</a:t>
            </a:r>
            <a:r>
              <a:rPr lang="en-US" sz="1250" dirty="0" smtClean="0">
                <a:cs typeface="Arial" panose="020B0604020202020204" pitchFamily="34" charset="0"/>
              </a:rPr>
              <a:t>Google </a:t>
            </a:r>
            <a:r>
              <a:rPr lang="en-US" sz="1250" dirty="0" err="1" smtClean="0">
                <a:cs typeface="Arial" panose="020B0604020202020204" pitchFamily="34" charset="0"/>
              </a:rPr>
              <a:t>Adwords</a:t>
            </a:r>
            <a:r>
              <a:rPr lang="ru-RU" sz="1250" dirty="0" smtClean="0">
                <a:cs typeface="Arial" panose="020B0604020202020204" pitchFamily="34" charset="0"/>
              </a:rPr>
              <a:t>») для вывода </a:t>
            </a:r>
            <a:r>
              <a:rPr lang="ru-RU" sz="1250" dirty="0" err="1" smtClean="0">
                <a:cs typeface="Arial" panose="020B0604020202020204" pitchFamily="34" charset="0"/>
              </a:rPr>
              <a:t>фишингового</a:t>
            </a:r>
            <a:r>
              <a:rPr lang="ru-RU" sz="1250" dirty="0" smtClean="0">
                <a:cs typeface="Arial" panose="020B0604020202020204" pitchFamily="34" charset="0"/>
              </a:rPr>
              <a:t> сайта на первое место результата пользовательского запроса.</a:t>
            </a:r>
            <a:endParaRPr lang="ru-RU" sz="1250" dirty="0">
              <a:cs typeface="Arial" panose="020B0604020202020204" pitchFamily="34" charset="0"/>
            </a:endParaRPr>
          </a:p>
        </p:txBody>
      </p:sp>
      <p:pic>
        <p:nvPicPr>
          <p:cNvPr id="23" name="Рисунок 22" descr="platimob_com_ua_результат_Яндек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974" y="1789124"/>
            <a:ext cx="5420926" cy="2214578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Рисунок 23" descr="moneyforphone_результат_Goog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5548" y="4170676"/>
            <a:ext cx="5286380" cy="231122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25" name="Равнобедренный треугольник 24"/>
          <p:cNvSpPr/>
          <p:nvPr/>
        </p:nvSpPr>
        <p:spPr>
          <a:xfrm rot="16200000">
            <a:off x="5369294" y="1958270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3198858" y="4587828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861082" y="1700499"/>
            <a:ext cx="296120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smtClean="0">
                <a:cs typeface="Arial" panose="020B0604020202020204" pitchFamily="34" charset="0"/>
              </a:rPr>
              <a:t>Вывод </a:t>
            </a:r>
            <a:r>
              <a:rPr lang="ru-RU" sz="1250">
                <a:cs typeface="Arial" panose="020B0604020202020204" pitchFamily="34" charset="0"/>
              </a:rPr>
              <a:t>фишингового сайта </a:t>
            </a:r>
            <a:r>
              <a:rPr lang="en-US" sz="1250">
                <a:cs typeface="Arial" panose="020B0604020202020204" pitchFamily="34" charset="0"/>
              </a:rPr>
              <a:t>platimob</a:t>
            </a:r>
            <a:r>
              <a:rPr lang="ru-RU" sz="1250">
                <a:cs typeface="Arial" panose="020B0604020202020204" pitchFamily="34" charset="0"/>
              </a:rPr>
              <a:t>.</a:t>
            </a:r>
            <a:r>
              <a:rPr lang="en-US" sz="1250">
                <a:cs typeface="Arial" panose="020B0604020202020204" pitchFamily="34" charset="0"/>
              </a:rPr>
              <a:t>com</a:t>
            </a:r>
            <a:r>
              <a:rPr lang="ru-RU" sz="1250">
                <a:cs typeface="Arial" panose="020B0604020202020204" pitchFamily="34" charset="0"/>
              </a:rPr>
              <a:t>.</a:t>
            </a:r>
            <a:r>
              <a:rPr lang="en-US" sz="1250">
                <a:cs typeface="Arial" panose="020B0604020202020204" pitchFamily="34" charset="0"/>
              </a:rPr>
              <a:t>ua</a:t>
            </a:r>
            <a:r>
              <a:rPr lang="ru-RU" sz="1250">
                <a:cs typeface="Arial" panose="020B0604020202020204" pitchFamily="34" charset="0"/>
              </a:rPr>
              <a:t> на первое место результата несложного пользовательского запроса в поисковой системе </a:t>
            </a:r>
            <a:r>
              <a:rPr lang="ru-RU" sz="1250" smtClean="0">
                <a:cs typeface="Arial" panose="020B0604020202020204" pitchFamily="34" charset="0"/>
              </a:rPr>
              <a:t>Яндекс.</a:t>
            </a:r>
            <a:endParaRPr lang="ru-RU" sz="1250">
              <a:solidFill>
                <a:srgbClr val="C02A26"/>
              </a:solidFill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8552" y="4299904"/>
            <a:ext cx="296120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50" smtClean="0">
                <a:cs typeface="Arial" panose="020B0604020202020204" pitchFamily="34" charset="0"/>
              </a:rPr>
              <a:t>Вывод </a:t>
            </a:r>
            <a:r>
              <a:rPr lang="ru-RU" sz="1250">
                <a:cs typeface="Arial" panose="020B0604020202020204" pitchFamily="34" charset="0"/>
              </a:rPr>
              <a:t>фишингового сайта </a:t>
            </a:r>
            <a:r>
              <a:rPr lang="en-US" sz="1250" smtClean="0">
                <a:cs typeface="Arial" panose="020B0604020202020204" pitchFamily="34" charset="0"/>
              </a:rPr>
              <a:t>moneyforphone</a:t>
            </a:r>
            <a:r>
              <a:rPr lang="ru-RU" sz="1250" smtClean="0">
                <a:cs typeface="Arial" panose="020B0604020202020204" pitchFamily="34" charset="0"/>
              </a:rPr>
              <a:t>.</a:t>
            </a:r>
            <a:r>
              <a:rPr lang="en-US" sz="1250" smtClean="0">
                <a:cs typeface="Arial" panose="020B0604020202020204" pitchFamily="34" charset="0"/>
              </a:rPr>
              <a:t>top</a:t>
            </a:r>
            <a:r>
              <a:rPr lang="ru-RU" sz="1250" smtClean="0">
                <a:cs typeface="Arial" panose="020B0604020202020204" pitchFamily="34" charset="0"/>
              </a:rPr>
              <a:t> </a:t>
            </a:r>
            <a:r>
              <a:rPr lang="ru-RU" sz="1250">
                <a:cs typeface="Arial" panose="020B0604020202020204" pitchFamily="34" charset="0"/>
              </a:rPr>
              <a:t>на первое место результата несложного пользовательского запроса в поисковой системе </a:t>
            </a:r>
            <a:r>
              <a:rPr lang="en-US" sz="1250" smtClean="0">
                <a:cs typeface="Arial" panose="020B0604020202020204" pitchFamily="34" charset="0"/>
              </a:rPr>
              <a:t>Google</a:t>
            </a:r>
            <a:r>
              <a:rPr lang="ru-RU" sz="1250" smtClean="0">
                <a:cs typeface="Arial" panose="020B0604020202020204" pitchFamily="34" charset="0"/>
              </a:rPr>
              <a:t>.</a:t>
            </a:r>
            <a:endParaRPr lang="ru-RU" sz="1250">
              <a:solidFill>
                <a:srgbClr val="C02A2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263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Механизм действия фишингового сайта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823384"/>
            <a:ext cx="885831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smtClean="0">
                <a:cs typeface="Arial" panose="020B0604020202020204" pitchFamily="34" charset="0"/>
              </a:rPr>
              <a:t>Желая пополнить счет мобильного телефона или совершить денежный перевод на другую карту, жертва попадает на фишинговый сайт. Общий алгоритм мошеннической схемы один, варианты возможны только на этапе вывода средств мошенником, и схема алгоритма выглядит следующим образом:</a:t>
            </a:r>
            <a:endParaRPr lang="ru-RU" sz="1250">
              <a:cs typeface="Arial" panose="020B0604020202020204" pitchFamily="34" charset="0"/>
            </a:endParaRPr>
          </a:p>
        </p:txBody>
      </p:sp>
      <p:sp>
        <p:nvSpPr>
          <p:cNvPr id="16" name="grey_title"/>
          <p:cNvSpPr/>
          <p:nvPr/>
        </p:nvSpPr>
        <p:spPr bwMode="auto">
          <a:xfrm>
            <a:off x="809884" y="1670346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4236736" y="2614860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grey_title"/>
          <p:cNvSpPr/>
          <p:nvPr/>
        </p:nvSpPr>
        <p:spPr bwMode="auto">
          <a:xfrm>
            <a:off x="4727720" y="1670346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2" name="grey_title"/>
          <p:cNvSpPr/>
          <p:nvPr/>
        </p:nvSpPr>
        <p:spPr bwMode="auto">
          <a:xfrm>
            <a:off x="813082" y="4140168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grey_title"/>
          <p:cNvSpPr/>
          <p:nvPr/>
        </p:nvSpPr>
        <p:spPr bwMode="auto">
          <a:xfrm>
            <a:off x="4730918" y="4140168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686085" y="1690633"/>
            <a:ext cx="252000" cy="307777"/>
            <a:chOff x="863509" y="1690633"/>
            <a:chExt cx="252000" cy="307777"/>
          </a:xfrm>
        </p:grpSpPr>
        <p:sp>
          <p:nvSpPr>
            <p:cNvPr id="32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614940" y="1691945"/>
            <a:ext cx="252000" cy="307777"/>
            <a:chOff x="863509" y="1690633"/>
            <a:chExt cx="252000" cy="307777"/>
          </a:xfrm>
        </p:grpSpPr>
        <p:sp>
          <p:nvSpPr>
            <p:cNvPr id="36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86215" y="4167625"/>
            <a:ext cx="252000" cy="307777"/>
            <a:chOff x="863509" y="1690633"/>
            <a:chExt cx="252000" cy="307777"/>
          </a:xfrm>
        </p:grpSpPr>
        <p:sp>
          <p:nvSpPr>
            <p:cNvPr id="39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615070" y="4168937"/>
            <a:ext cx="252000" cy="307777"/>
            <a:chOff x="863509" y="1690633"/>
            <a:chExt cx="252000" cy="307777"/>
          </a:xfrm>
        </p:grpSpPr>
        <p:sp>
          <p:nvSpPr>
            <p:cNvPr id="42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4" name="Равнобедренный треугольник 43"/>
          <p:cNvSpPr/>
          <p:nvPr/>
        </p:nvSpPr>
        <p:spPr>
          <a:xfrm rot="10800000">
            <a:off x="6200444" y="3879573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4244369" y="5101633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73" y="1972568"/>
            <a:ext cx="2306050" cy="1080000"/>
          </a:xfrm>
          <a:prstGeom prst="rect">
            <a:avLst/>
          </a:prstGeom>
        </p:spPr>
      </p:pic>
      <p:pic>
        <p:nvPicPr>
          <p:cNvPr id="49" name="Рисунок 48" descr="Fraudder 196 34 4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53603" y="4255762"/>
            <a:ext cx="1061735" cy="1061735"/>
          </a:xfrm>
          <a:prstGeom prst="rect">
            <a:avLst/>
          </a:prstGeom>
        </p:spPr>
      </p:pic>
      <p:pic>
        <p:nvPicPr>
          <p:cNvPr id="48" name="Рисунок 47" descr="Enter card account &amp; pay 196 34 4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18146" y="4529284"/>
            <a:ext cx="2700000" cy="108000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807850" y="3181179"/>
            <a:ext cx="36027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>
                <a:solidFill>
                  <a:srgbClr val="C02A26"/>
                </a:solidFill>
                <a:cs typeface="Arial" panose="020B0604020202020204" pitchFamily="34" charset="0"/>
              </a:rPr>
              <a:t>Выдача ссылки на фишинговый сайт на первое место результата поискового </a:t>
            </a:r>
            <a:r>
              <a:rPr lang="ru-RU" sz="1300" smtClean="0">
                <a:solidFill>
                  <a:srgbClr val="C02A26"/>
                </a:solidFill>
                <a:cs typeface="Arial" panose="020B0604020202020204" pitchFamily="34" charset="0"/>
              </a:rPr>
              <a:t>запроса.</a:t>
            </a:r>
            <a:endParaRPr lang="ru-RU" sz="1300">
              <a:solidFill>
                <a:srgbClr val="C02A26"/>
              </a:solidFill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24857" y="3059401"/>
            <a:ext cx="3602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>
                <a:solidFill>
                  <a:srgbClr val="C02A26"/>
                </a:solidFill>
                <a:cs typeface="Arial" panose="020B0604020202020204" pitchFamily="34" charset="0"/>
              </a:rPr>
              <a:t>Жертва выбирает из меню сайта нужный ему сервис и попадает на страницу, где для выполнения услуги предлагается ввести реквизиты карты в специальную </a:t>
            </a:r>
            <a:r>
              <a:rPr lang="ru-RU" sz="1050" smtClean="0">
                <a:solidFill>
                  <a:srgbClr val="C02A26"/>
                </a:solidFill>
                <a:cs typeface="Arial" panose="020B0604020202020204" pitchFamily="34" charset="0"/>
              </a:rPr>
              <a:t>форму</a:t>
            </a:r>
            <a:r>
              <a:rPr lang="ru-RU" sz="1050">
                <a:solidFill>
                  <a:srgbClr val="C02A26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714932" y="5607229"/>
            <a:ext cx="3602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smtClean="0">
                <a:solidFill>
                  <a:srgbClr val="C02A26"/>
                </a:solidFill>
                <a:cs typeface="Arial" panose="020B0604020202020204" pitchFamily="34" charset="0"/>
              </a:rPr>
              <a:t>Как только жертва вводит данные карты </a:t>
            </a:r>
            <a:r>
              <a:rPr lang="ru-RU" sz="1200">
                <a:solidFill>
                  <a:srgbClr val="C02A26"/>
                </a:solidFill>
                <a:cs typeface="Arial" panose="020B0604020202020204" pitchFamily="34" charset="0"/>
              </a:rPr>
              <a:t>и </a:t>
            </a:r>
            <a:r>
              <a:rPr lang="ru-RU" sz="1200" smtClean="0">
                <a:solidFill>
                  <a:srgbClr val="C02A26"/>
                </a:solidFill>
                <a:cs typeface="Arial" panose="020B0604020202020204" pitchFamily="34" charset="0"/>
              </a:rPr>
              <a:t>нажимает </a:t>
            </a:r>
            <a:r>
              <a:rPr lang="ru-RU" sz="1200">
                <a:solidFill>
                  <a:srgbClr val="C02A26"/>
                </a:solidFill>
                <a:cs typeface="Arial" panose="020B0604020202020204" pitchFamily="34" charset="0"/>
              </a:rPr>
              <a:t>кнопку «Оплатить</a:t>
            </a:r>
            <a:r>
              <a:rPr lang="ru-RU" sz="1200" smtClean="0">
                <a:solidFill>
                  <a:srgbClr val="C02A26"/>
                </a:solidFill>
                <a:cs typeface="Arial" panose="020B0604020202020204" pitchFamily="34" charset="0"/>
              </a:rPr>
              <a:t>» (или подобную), реквизиты попадают в распоряжение мошенника.</a:t>
            </a:r>
            <a:endParaRPr lang="ru-RU" sz="1200">
              <a:solidFill>
                <a:srgbClr val="C02A26"/>
              </a:solidFill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21664" y="4467602"/>
            <a:ext cx="33883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mtClean="0">
                <a:solidFill>
                  <a:srgbClr val="C02A26"/>
                </a:solidFill>
                <a:cs typeface="Arial" panose="020B0604020202020204" pitchFamily="34" charset="0"/>
              </a:rPr>
              <a:t>Мошенник, используя реквизиты карты, выводит средства с карты жертвы через платежные интернет-сервисы, при этом фишинговый сайт предварительно может сделать переадресацию платежа на реальный платежный сервис, чтобы у жертвы не возникло подозрений.</a:t>
            </a:r>
            <a:endParaRPr lang="ru-RU" sz="1000">
              <a:solidFill>
                <a:srgbClr val="C02A26"/>
              </a:solidFill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16902" y="5507196"/>
            <a:ext cx="3388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mtClean="0">
                <a:solidFill>
                  <a:srgbClr val="C02A26"/>
                </a:solidFill>
                <a:cs typeface="Arial" panose="020B0604020202020204" pitchFamily="34" charset="0"/>
              </a:rPr>
              <a:t>Мошенник получает средства благодаря тому, что фишинговый сайт «подменяет» реквизиты карты получателя, т. е. перевод фактически совершается на карту мошенника.</a:t>
            </a:r>
            <a:endParaRPr lang="ru-RU" sz="1000">
              <a:solidFill>
                <a:srgbClr val="C02A26"/>
              </a:solidFill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40537" y="4167318"/>
            <a:ext cx="2571799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smtClean="0">
                <a:cs typeface="Arial" panose="020B0604020202020204" pitchFamily="34" charset="0"/>
              </a:rPr>
              <a:t>Вывод средств мошенником</a:t>
            </a:r>
            <a:endParaRPr lang="ru-RU" sz="1250"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996287" y="5417201"/>
            <a:ext cx="3259467" cy="71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164695" y="5250575"/>
            <a:ext cx="835857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smtClean="0">
                <a:cs typeface="Arial" panose="020B0604020202020204" pitchFamily="34" charset="0"/>
              </a:rPr>
              <a:t>или</a:t>
            </a:r>
            <a:endParaRPr lang="ru-RU" sz="1250">
              <a:cs typeface="Arial" panose="020B0604020202020204" pitchFamily="34" charset="0"/>
            </a:endParaRPr>
          </a:p>
        </p:txBody>
      </p:sp>
      <p:pic>
        <p:nvPicPr>
          <p:cNvPr id="64" name="Рисунок 63" descr="moneyforphone_результат_Google_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64607" y="2000052"/>
            <a:ext cx="2080720" cy="10715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7569" y="1945272"/>
            <a:ext cx="1070290" cy="1239718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940537" y="1678863"/>
            <a:ext cx="2571799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smtClean="0">
                <a:cs typeface="Arial" panose="020B0604020202020204" pitchFamily="34" charset="0"/>
              </a:rPr>
              <a:t>Поиск платежного сервиса</a:t>
            </a:r>
            <a:endParaRPr lang="ru-RU" sz="1250"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869439" y="1678863"/>
            <a:ext cx="2571799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smtClean="0">
                <a:cs typeface="Arial" panose="020B0604020202020204" pitchFamily="34" charset="0"/>
              </a:rPr>
              <a:t>Переход на фишинговый сайт</a:t>
            </a:r>
            <a:endParaRPr lang="ru-RU" sz="1250"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857752" y="4179005"/>
            <a:ext cx="2571799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smtClean="0">
                <a:cs typeface="Arial" panose="020B0604020202020204" pitchFamily="34" charset="0"/>
              </a:rPr>
              <a:t>Действия на фишинговом сайте</a:t>
            </a:r>
            <a:endParaRPr lang="ru-RU" sz="125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263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Методика продиводействия и защиты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6791" y="841485"/>
            <a:ext cx="78843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>
                <a:cs typeface="Arial" panose="020B0604020202020204" pitchFamily="34" charset="0"/>
              </a:rPr>
              <a:t>Рекомендации и методы защиты от последствий посещения фишинговых сайтов сводятся к одному правилу - </a:t>
            </a:r>
            <a:r>
              <a:rPr lang="ru-RU" sz="1250" b="1">
                <a:solidFill>
                  <a:srgbClr val="C02A26"/>
                </a:solidFill>
                <a:cs typeface="Arial" panose="020B0604020202020204" pitchFamily="34" charset="0"/>
              </a:rPr>
              <a:t>не заходить на фишинговые </a:t>
            </a:r>
            <a:r>
              <a:rPr lang="ru-RU" sz="1250" b="1" smtClean="0">
                <a:solidFill>
                  <a:srgbClr val="C02A26"/>
                </a:solidFill>
                <a:cs typeface="Arial" panose="020B0604020202020204" pitchFamily="34" charset="0"/>
              </a:rPr>
              <a:t>сайты.</a:t>
            </a:r>
            <a:r>
              <a:rPr lang="ru-RU" sz="1250" b="1" smtClean="0">
                <a:cs typeface="Arial" panose="020B0604020202020204" pitchFamily="34" charset="0"/>
              </a:rPr>
              <a:t> </a:t>
            </a:r>
            <a:r>
              <a:rPr lang="ru-RU" sz="1250" smtClean="0">
                <a:cs typeface="Arial" panose="020B0604020202020204" pitchFamily="34" charset="0"/>
              </a:rPr>
              <a:t>Все основные типы платежных операций (пополнения мобильных, переводы с карты на карту) безопаснее всего проводить через официальные сайты мобильных операторов, официальные сайты и интернет-системы банков, а также через проверенные и известные платежные ресурсы.</a:t>
            </a:r>
            <a:endParaRPr lang="ru-RU" sz="1250"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9552" y="2875789"/>
            <a:ext cx="84663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cs typeface="Arial" panose="020B0604020202020204" pitchFamily="34" charset="0"/>
              </a:rPr>
              <a:t>Сомнительные и мошеннические сайты не используют зашифрованный протокол передачи данных: адрес веб-страницы начинается с </a:t>
            </a:r>
            <a:r>
              <a:rPr lang="en-US" sz="1200" b="1" smtClean="0">
                <a:cs typeface="Arial" panose="020B0604020202020204" pitchFamily="34" charset="0"/>
              </a:rPr>
              <a:t>http://</a:t>
            </a:r>
            <a:r>
              <a:rPr lang="ru-RU" sz="1200" b="1" smtClean="0">
                <a:cs typeface="Arial" panose="020B0604020202020204" pitchFamily="34" charset="0"/>
              </a:rPr>
              <a:t>название сайта</a:t>
            </a:r>
            <a:r>
              <a:rPr lang="ru-RU" sz="1200" smtClean="0">
                <a:cs typeface="Arial" panose="020B0604020202020204" pitchFamily="34" charset="0"/>
              </a:rPr>
              <a:t>, а не с </a:t>
            </a:r>
            <a:r>
              <a:rPr lang="en-US" sz="1200" b="1" smtClean="0">
                <a:cs typeface="Arial" panose="020B0604020202020204" pitchFamily="34" charset="0"/>
              </a:rPr>
              <a:t>http</a:t>
            </a:r>
            <a:r>
              <a:rPr lang="en-US" sz="1200" b="1" smtClean="0">
                <a:solidFill>
                  <a:srgbClr val="C42231"/>
                </a:solidFill>
                <a:cs typeface="Arial" panose="020B0604020202020204" pitchFamily="34" charset="0"/>
              </a:rPr>
              <a:t>s</a:t>
            </a:r>
            <a:r>
              <a:rPr lang="en-US" sz="1200" b="1" smtClean="0">
                <a:cs typeface="Arial" panose="020B0604020202020204" pitchFamily="34" charset="0"/>
              </a:rPr>
              <a:t>://</a:t>
            </a:r>
            <a:r>
              <a:rPr lang="ru-RU" sz="1200" b="1">
                <a:cs typeface="Arial" panose="020B0604020202020204" pitchFamily="34" charset="0"/>
              </a:rPr>
              <a:t>название </a:t>
            </a:r>
            <a:r>
              <a:rPr lang="ru-RU" sz="1200" b="1" smtClean="0">
                <a:cs typeface="Arial" panose="020B0604020202020204" pitchFamily="34" charset="0"/>
              </a:rPr>
              <a:t>сайта.</a:t>
            </a:r>
            <a:endParaRPr lang="ru-RU" sz="1200" b="1"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9552" y="3375000"/>
            <a:ext cx="84663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cs typeface="Arial" panose="020B0604020202020204" pitchFamily="34" charset="0"/>
              </a:rPr>
              <a:t>Сомнительные и мошеннические сайты зарегистрированы на доменах, где не существует ограничений для регистрации – например: </a:t>
            </a:r>
            <a:r>
              <a:rPr lang="en-US" sz="1200" b="1" dirty="0"/>
              <a:t>.</a:t>
            </a:r>
            <a:r>
              <a:rPr lang="en-US" sz="1200" b="1" dirty="0" err="1"/>
              <a:t>ru</a:t>
            </a:r>
            <a:r>
              <a:rPr lang="en-US" sz="1200" b="1" dirty="0"/>
              <a:t>, .com.ua, .top, .in.ua, .</a:t>
            </a:r>
            <a:r>
              <a:rPr lang="en-US" sz="1200" b="1" dirty="0" smtClean="0"/>
              <a:t>kiev.ua</a:t>
            </a:r>
            <a:r>
              <a:rPr lang="ru-RU" sz="1200" b="1" dirty="0" smtClean="0"/>
              <a:t>, .</a:t>
            </a:r>
            <a:r>
              <a:rPr lang="en-US" sz="1200" b="1" dirty="0" smtClean="0"/>
              <a:t>org, </a:t>
            </a:r>
            <a:r>
              <a:rPr lang="en-US" sz="1200" b="1" dirty="0" err="1" smtClean="0"/>
              <a:t>.net</a:t>
            </a:r>
            <a:r>
              <a:rPr lang="en-US" sz="1200" b="1" dirty="0" smtClean="0"/>
              <a:t>, .com, .info, .biz </a:t>
            </a:r>
            <a:r>
              <a:rPr lang="ru-RU" sz="1200" b="1" dirty="0" smtClean="0"/>
              <a:t>и т. д</a:t>
            </a:r>
            <a:r>
              <a:rPr lang="ru-RU" sz="1200" b="1" smtClean="0"/>
              <a:t>.</a:t>
            </a:r>
            <a:r>
              <a:rPr lang="ru-RU" sz="1200" smtClean="0">
                <a:cs typeface="Arial" panose="020B0604020202020204" pitchFamily="34" charset="0"/>
              </a:rPr>
              <a:t> Легитимные </a:t>
            </a:r>
            <a:r>
              <a:rPr lang="ru-RU" sz="1200" dirty="0" smtClean="0">
                <a:cs typeface="Arial" panose="020B0604020202020204" pitchFamily="34" charset="0"/>
              </a:rPr>
              <a:t>ресурсы, предоставляющие услуги пополнения мобильного, перевода средств с карты на карту, онлайн-кредитования, как правило всегда зарегистрированы </a:t>
            </a:r>
            <a:r>
              <a:rPr lang="ru-RU" sz="1200" b="1" dirty="0" smtClean="0">
                <a:cs typeface="Arial" panose="020B0604020202020204" pitchFamily="34" charset="0"/>
              </a:rPr>
              <a:t>на национальном домене вер</a:t>
            </a:r>
            <a:r>
              <a:rPr lang="ru-RU" sz="1200" b="1" dirty="0">
                <a:cs typeface="Arial" panose="020B0604020202020204" pitchFamily="34" charset="0"/>
              </a:rPr>
              <a:t>х</a:t>
            </a:r>
            <a:r>
              <a:rPr lang="ru-RU" sz="1200" b="1" dirty="0" smtClean="0">
                <a:cs typeface="Arial" panose="020B0604020202020204" pitchFamily="34" charset="0"/>
              </a:rPr>
              <a:t>него уровня </a:t>
            </a:r>
            <a:r>
              <a:rPr lang="en-US" sz="1200" b="1" dirty="0" smtClean="0">
                <a:cs typeface="Arial" panose="020B0604020202020204" pitchFamily="34" charset="0"/>
              </a:rPr>
              <a:t>.</a:t>
            </a:r>
            <a:r>
              <a:rPr lang="en-US" sz="1200" b="1" dirty="0" err="1" smtClean="0">
                <a:cs typeface="Arial" panose="020B0604020202020204" pitchFamily="34" charset="0"/>
              </a:rPr>
              <a:t>ua</a:t>
            </a:r>
            <a:r>
              <a:rPr lang="ru-RU" sz="1200" b="1" dirty="0" smtClean="0">
                <a:cs typeface="Arial" panose="020B0604020202020204" pitchFamily="34" charset="0"/>
              </a:rPr>
              <a:t>.</a:t>
            </a:r>
            <a:endParaRPr lang="ru-RU" sz="1200" b="1" dirty="0"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39552" y="4241468"/>
            <a:ext cx="846637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cs typeface="Arial" panose="020B0604020202020204" pitchFamily="34" charset="0"/>
              </a:rPr>
              <a:t>Все легитимные платежные сервисы предоставляют </a:t>
            </a:r>
            <a:r>
              <a:rPr lang="ru-RU" sz="1200" b="1" smtClean="0">
                <a:cs typeface="Arial" panose="020B0604020202020204" pitchFamily="34" charset="0"/>
              </a:rPr>
              <a:t>максимум информации</a:t>
            </a:r>
            <a:r>
              <a:rPr lang="ru-RU" sz="1200" smtClean="0">
                <a:cs typeface="Arial" panose="020B0604020202020204" pitchFamily="34" charset="0"/>
              </a:rPr>
              <a:t> об условиях, тарифах и безопасности. Раздел «Контакты» всегда имеет форму обратной связи и наполнен юридическими адресами и стационарными номерами телефонов службы поддержки пользователей.</a:t>
            </a:r>
            <a:endParaRPr lang="ru-RU" sz="1200" b="1"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37129" y="4964937"/>
            <a:ext cx="846637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>
                <a:cs typeface="Arial" panose="020B0604020202020204" pitchFamily="34" charset="0"/>
              </a:rPr>
              <a:t>Сомнительные и мошеннические </a:t>
            </a:r>
            <a:r>
              <a:rPr lang="ru-RU" sz="1200" smtClean="0">
                <a:cs typeface="Arial" panose="020B0604020202020204" pitchFamily="34" charset="0"/>
              </a:rPr>
              <a:t>сайты как правило предлагают клиентам </a:t>
            </a:r>
            <a:r>
              <a:rPr lang="ru-RU" sz="1200" b="1" smtClean="0">
                <a:cs typeface="Arial" panose="020B0604020202020204" pitchFamily="34" charset="0"/>
              </a:rPr>
              <a:t>«уникальные» тарифные предложения.</a:t>
            </a:r>
            <a:endParaRPr lang="ru-RU" sz="1200" b="1"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37129" y="5317759"/>
            <a:ext cx="84663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cs typeface="Arial" panose="020B0604020202020204" pitchFamily="34" charset="0"/>
              </a:rPr>
              <a:t>У сомнительных и мошеннических сайтов нет хоть какой-либо возможности регистрации постоянных пользователей и создания аккаунта – </a:t>
            </a:r>
            <a:r>
              <a:rPr lang="ru-RU" sz="1200" b="1" smtClean="0">
                <a:cs typeface="Arial" panose="020B0604020202020204" pitchFamily="34" charset="0"/>
              </a:rPr>
              <a:t>дизайн сайта как правило примитивен и нефункционален.</a:t>
            </a:r>
            <a:r>
              <a:rPr lang="ru-RU" sz="1200" smtClean="0">
                <a:cs typeface="Arial" panose="020B0604020202020204" pitchFamily="34" charset="0"/>
              </a:rPr>
              <a:t> </a:t>
            </a:r>
            <a:endParaRPr lang="ru-RU" sz="1200" b="1"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9552" y="5812533"/>
            <a:ext cx="84663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cs typeface="Arial" panose="020B0604020202020204" pitchFamily="34" charset="0"/>
              </a:rPr>
              <a:t>Текстовое наполнение сомнительных и мошеннических сайтов может содержать </a:t>
            </a:r>
            <a:r>
              <a:rPr lang="ru-RU" sz="1200" b="1" smtClean="0">
                <a:cs typeface="Arial" panose="020B0604020202020204" pitchFamily="34" charset="0"/>
              </a:rPr>
              <a:t>грамматические, синтаксические, пунктуационные и стилистические («криво» сверстанный текст, большие разрывы в тексте и т. д.) ошибки.</a:t>
            </a:r>
            <a:endParaRPr lang="ru-RU" sz="1200" b="1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7367"/>
            <a:ext cx="882939" cy="882939"/>
          </a:xfrm>
          <a:prstGeom prst="rect">
            <a:avLst/>
          </a:prstGeom>
        </p:spPr>
      </p:pic>
      <p:sp>
        <p:nvSpPr>
          <p:cNvPr id="68" name="Прямоугольник 8"/>
          <p:cNvSpPr/>
          <p:nvPr/>
        </p:nvSpPr>
        <p:spPr>
          <a:xfrm>
            <a:off x="833371" y="1741369"/>
            <a:ext cx="748883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rgbClr val="C42231"/>
                </a:solidFill>
              </a:rPr>
              <a:t>ОСНОВНЫЕ ОТЛИЧИТЕЛЬНЫЕ ОСОБЕННОСТИ ФИШИНГОВЫХ САЙТОВ 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251520" y="2874869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52000" y="3364948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52000" y="4224198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52000" y="4923955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52000" y="5289634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52000" y="5804174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74"/>
          <p:cNvGrpSpPr/>
          <p:nvPr/>
        </p:nvGrpSpPr>
        <p:grpSpPr>
          <a:xfrm>
            <a:off x="251520" y="2918796"/>
            <a:ext cx="252000" cy="307777"/>
            <a:chOff x="863509" y="1690633"/>
            <a:chExt cx="252000" cy="307777"/>
          </a:xfrm>
        </p:grpSpPr>
        <p:sp>
          <p:nvSpPr>
            <p:cNvPr id="76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52000" y="3395219"/>
            <a:ext cx="252000" cy="307777"/>
            <a:chOff x="863509" y="1690633"/>
            <a:chExt cx="252000" cy="307777"/>
          </a:xfrm>
        </p:grpSpPr>
        <p:sp>
          <p:nvSpPr>
            <p:cNvPr id="79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52000" y="4267525"/>
            <a:ext cx="252000" cy="307777"/>
            <a:chOff x="863509" y="1690633"/>
            <a:chExt cx="252000" cy="307777"/>
          </a:xfrm>
        </p:grpSpPr>
        <p:sp>
          <p:nvSpPr>
            <p:cNvPr id="82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252000" y="4954236"/>
            <a:ext cx="252000" cy="307777"/>
            <a:chOff x="863509" y="1690633"/>
            <a:chExt cx="252000" cy="307777"/>
          </a:xfrm>
        </p:grpSpPr>
        <p:sp>
          <p:nvSpPr>
            <p:cNvPr id="85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52000" y="5839586"/>
            <a:ext cx="252000" cy="307777"/>
            <a:chOff x="863509" y="1690633"/>
            <a:chExt cx="252000" cy="307777"/>
          </a:xfrm>
        </p:grpSpPr>
        <p:sp>
          <p:nvSpPr>
            <p:cNvPr id="88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52000" y="5328841"/>
            <a:ext cx="252000" cy="307777"/>
            <a:chOff x="863509" y="1690633"/>
            <a:chExt cx="252000" cy="307777"/>
          </a:xfrm>
        </p:grpSpPr>
        <p:sp>
          <p:nvSpPr>
            <p:cNvPr id="91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93" name="Прямая соединительная линия 92"/>
          <p:cNvCxnSpPr/>
          <p:nvPr/>
        </p:nvCxnSpPr>
        <p:spPr>
          <a:xfrm>
            <a:off x="252000" y="6338001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39552" y="2218840"/>
            <a:ext cx="8466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cs typeface="Arial" panose="020B0604020202020204" pitchFamily="34" charset="0"/>
              </a:rPr>
              <a:t>Любой </a:t>
            </a:r>
            <a:r>
              <a:rPr lang="ru-RU" sz="1200" b="1" smtClean="0">
                <a:cs typeface="Arial" panose="020B0604020202020204" pitchFamily="34" charset="0"/>
              </a:rPr>
              <a:t>платеж</a:t>
            </a:r>
            <a:r>
              <a:rPr lang="ru-RU" sz="1200" smtClean="0">
                <a:cs typeface="Arial" panose="020B0604020202020204" pitchFamily="34" charset="0"/>
              </a:rPr>
              <a:t> на сомнительном и мошенническом сайте </a:t>
            </a:r>
            <a:r>
              <a:rPr lang="ru-RU" sz="1200" b="1" smtClean="0">
                <a:cs typeface="Arial" panose="020B0604020202020204" pitchFamily="34" charset="0"/>
              </a:rPr>
              <a:t>будет неуспешен </a:t>
            </a:r>
            <a:r>
              <a:rPr lang="ru-RU" sz="1200" smtClean="0">
                <a:cs typeface="Arial" panose="020B0604020202020204" pitchFamily="34" charset="0"/>
              </a:rPr>
              <a:t>даже в случае корректно введенных данных. </a:t>
            </a:r>
            <a:r>
              <a:rPr lang="ru-RU" sz="1200" b="1" smtClean="0">
                <a:cs typeface="Arial" panose="020B0604020202020204" pitchFamily="34" charset="0"/>
              </a:rPr>
              <a:t>СМС</a:t>
            </a:r>
            <a:r>
              <a:rPr lang="ru-RU" sz="1200" smtClean="0">
                <a:cs typeface="Arial" panose="020B0604020202020204" pitchFamily="34" charset="0"/>
              </a:rPr>
              <a:t> о попытке проведения операции </a:t>
            </a:r>
            <a:r>
              <a:rPr lang="ru-RU" sz="1200" b="1" smtClean="0">
                <a:cs typeface="Arial" panose="020B0604020202020204" pitchFamily="34" charset="0"/>
              </a:rPr>
              <a:t>не поступает и информация о платеже в банке отсутсвует </a:t>
            </a:r>
            <a:r>
              <a:rPr lang="ru-RU" sz="1200" smtClean="0">
                <a:cs typeface="Arial" panose="020B0604020202020204" pitchFamily="34" charset="0"/>
              </a:rPr>
              <a:t>(ососбенности актуальны в случае, если не задействована технология подмены реквизитов или переадресации на легитимный платежный сервис).</a:t>
            </a:r>
            <a:endParaRPr lang="ru-RU" sz="1200" b="1">
              <a:cs typeface="Arial" panose="020B060402020202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51520" y="2217920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251520" y="2261847"/>
            <a:ext cx="252000" cy="307777"/>
            <a:chOff x="863509" y="1690633"/>
            <a:chExt cx="252000" cy="307777"/>
          </a:xfrm>
        </p:grpSpPr>
        <p:sp>
          <p:nvSpPr>
            <p:cNvPr id="46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8552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Минимизация последствий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331640" y="1563935"/>
            <a:ext cx="76742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b="1" smtClean="0">
                <a:cs typeface="Arial" panose="020B0604020202020204" pitchFamily="34" charset="0"/>
              </a:rPr>
              <a:t>Незамедлительно связаться с банком</a:t>
            </a:r>
            <a:r>
              <a:rPr lang="ru-RU" sz="1250" smtClean="0">
                <a:cs typeface="Arial" panose="020B0604020202020204" pitchFamily="34" charset="0"/>
              </a:rPr>
              <a:t> по телефонам Контакт-центра, указанных на оборотной стороне карты, для </a:t>
            </a:r>
            <a:r>
              <a:rPr lang="ru-RU" sz="1250" b="1" smtClean="0">
                <a:cs typeface="Arial" panose="020B0604020202020204" pitchFamily="34" charset="0"/>
              </a:rPr>
              <a:t>блокировки и перевыпуска</a:t>
            </a:r>
            <a:r>
              <a:rPr lang="ru-RU" sz="1250" smtClean="0">
                <a:cs typeface="Arial" panose="020B0604020202020204" pitchFamily="34" charset="0"/>
              </a:rPr>
              <a:t> карты.</a:t>
            </a:r>
            <a:endParaRPr lang="ru-RU" sz="1250" b="1"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331640" y="2254539"/>
            <a:ext cx="767428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smtClean="0">
                <a:cs typeface="Arial" panose="020B0604020202020204" pitchFamily="34" charset="0"/>
              </a:rPr>
              <a:t>Выяснить </a:t>
            </a:r>
            <a:r>
              <a:rPr lang="ru-RU" sz="1250" b="1" smtClean="0">
                <a:cs typeface="Arial" panose="020B0604020202020204" pitchFamily="34" charset="0"/>
              </a:rPr>
              <a:t>детали мошеннических операций</a:t>
            </a:r>
            <a:r>
              <a:rPr lang="ru-RU" sz="1250" smtClean="0">
                <a:cs typeface="Arial" panose="020B0604020202020204" pitchFamily="34" charset="0"/>
              </a:rPr>
              <a:t> – номер карты, на которую был совершен перевод, номер мобильного, который был пополнен и т. д. </a:t>
            </a:r>
            <a:r>
              <a:rPr lang="ru-RU" sz="1250" b="1" smtClean="0">
                <a:solidFill>
                  <a:srgbClr val="C42231"/>
                </a:solidFill>
                <a:cs typeface="Arial" panose="020B0604020202020204" pitchFamily="34" charset="0"/>
              </a:rPr>
              <a:t>Внимание!</a:t>
            </a:r>
            <a:r>
              <a:rPr lang="ru-RU" sz="1250" b="1" smtClean="0">
                <a:cs typeface="Arial" panose="020B0604020202020204" pitchFamily="34" charset="0"/>
              </a:rPr>
              <a:t> Возможность сообщить такую информацию у сотрудников банка есть не всегда.</a:t>
            </a:r>
            <a:endParaRPr lang="ru-RU" sz="1250" b="1"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331640" y="3127912"/>
            <a:ext cx="767428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b="1" smtClean="0">
                <a:cs typeface="Arial" panose="020B0604020202020204" pitchFamily="34" charset="0"/>
              </a:rPr>
              <a:t>Обратиться с заявлением</a:t>
            </a:r>
            <a:r>
              <a:rPr lang="ru-RU" sz="1250" smtClean="0">
                <a:cs typeface="Arial" panose="020B0604020202020204" pitchFamily="34" charset="0"/>
              </a:rPr>
              <a:t> по факту мошеннических операций в любое отделение </a:t>
            </a:r>
            <a:r>
              <a:rPr lang="ru-RU" sz="1250" b="1" smtClean="0">
                <a:cs typeface="Arial" panose="020B0604020202020204" pitchFamily="34" charset="0"/>
              </a:rPr>
              <a:t>Национальной полиции Украины,</a:t>
            </a:r>
            <a:r>
              <a:rPr lang="ru-RU" sz="1250" smtClean="0">
                <a:cs typeface="Arial" panose="020B0604020202020204" pitchFamily="34" charset="0"/>
              </a:rPr>
              <a:t> а также оставить информацию о прецеденте </a:t>
            </a:r>
            <a:r>
              <a:rPr lang="ru-RU" sz="1250" b="1" smtClean="0">
                <a:cs typeface="Arial" panose="020B0604020202020204" pitchFamily="34" charset="0"/>
              </a:rPr>
              <a:t>на сайте Департамента киберполиции</a:t>
            </a:r>
            <a:r>
              <a:rPr lang="ru-RU" sz="1250" smtClean="0">
                <a:cs typeface="Arial" panose="020B0604020202020204" pitchFamily="34" charset="0"/>
              </a:rPr>
              <a:t> </a:t>
            </a:r>
            <a:r>
              <a:rPr lang="ru-RU" sz="1250">
                <a:cs typeface="Arial" panose="020B0604020202020204" pitchFamily="34" charset="0"/>
              </a:rPr>
              <a:t>Национальной полиции </a:t>
            </a:r>
            <a:r>
              <a:rPr lang="ru-RU" sz="1250" smtClean="0">
                <a:cs typeface="Arial" panose="020B0604020202020204" pitchFamily="34" charset="0"/>
              </a:rPr>
              <a:t>Украины по адресу </a:t>
            </a:r>
            <a:r>
              <a:rPr lang="en-US" sz="1250">
                <a:cs typeface="Arial" panose="020B0604020202020204" pitchFamily="34" charset="0"/>
                <a:hlinkClick r:id="rId6"/>
              </a:rPr>
              <a:t>https://www.cybercrime.gov.ua/feedback5-ua</a:t>
            </a:r>
            <a:r>
              <a:rPr lang="ru-RU" sz="1250" smtClean="0"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250" b="1" smtClean="0">
                <a:solidFill>
                  <a:srgbClr val="C42231"/>
                </a:solidFill>
                <a:cs typeface="Arial" panose="020B0604020202020204" pitchFamily="34" charset="0"/>
              </a:rPr>
              <a:t>Внимание!</a:t>
            </a:r>
            <a:r>
              <a:rPr lang="ru-RU" sz="1250" b="1" smtClean="0">
                <a:cs typeface="Arial" panose="020B0604020202020204" pitchFamily="34" charset="0"/>
              </a:rPr>
              <a:t> В обоих случаях необходимо как можно более детально описать суть прецедента:</a:t>
            </a:r>
          </a:p>
          <a:p>
            <a:pPr marL="285750" indent="-285750" algn="just">
              <a:buClr>
                <a:srgbClr val="C42231"/>
              </a:buClr>
              <a:buFont typeface="Wingdings" panose="05000000000000000000" pitchFamily="2" charset="2"/>
              <a:buChar char="§"/>
            </a:pPr>
            <a:r>
              <a:rPr lang="ru-RU" sz="1250" smtClean="0">
                <a:cs typeface="Arial" panose="020B0604020202020204" pitchFamily="34" charset="0"/>
              </a:rPr>
              <a:t>обязательно указать информацию о деталях мошеннических операций, полученных в банке;</a:t>
            </a:r>
          </a:p>
          <a:p>
            <a:pPr marL="285750" indent="-285750" algn="just">
              <a:buClr>
                <a:srgbClr val="C42231"/>
              </a:buClr>
              <a:buFont typeface="Wingdings" panose="05000000000000000000" pitchFamily="2" charset="2"/>
              <a:buChar char="§"/>
            </a:pPr>
            <a:r>
              <a:rPr lang="ru-RU" sz="1250" smtClean="0">
                <a:cs typeface="Arial" panose="020B0604020202020204" pitchFamily="34" charset="0"/>
              </a:rPr>
              <a:t>обязательно указать адрес мошеннического сайта, на котором произошла компрометация карты;</a:t>
            </a:r>
          </a:p>
          <a:p>
            <a:pPr marL="285750" indent="-285750" algn="just">
              <a:buClr>
                <a:srgbClr val="C42231"/>
              </a:buClr>
              <a:buFont typeface="Wingdings" panose="05000000000000000000" pitchFamily="2" charset="2"/>
              <a:buChar char="§"/>
            </a:pPr>
            <a:r>
              <a:rPr lang="ru-RU" sz="1250" smtClean="0">
                <a:cs typeface="Arial" panose="020B0604020202020204" pitchFamily="34" charset="0"/>
              </a:rPr>
              <a:t>по возможности указать любую другую информацию по прецеденту </a:t>
            </a:r>
            <a:r>
              <a:rPr lang="ru-RU" sz="1250" b="1" smtClean="0">
                <a:cs typeface="Arial" panose="020B0604020202020204" pitchFamily="34" charset="0"/>
              </a:rPr>
              <a:t>(важны любые детали!).</a:t>
            </a:r>
            <a:endParaRPr lang="ru-RU" sz="1250" b="1"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29217" y="4752197"/>
            <a:ext cx="76742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smtClean="0">
                <a:cs typeface="Arial" panose="020B0604020202020204" pitchFamily="34" charset="0"/>
              </a:rPr>
              <a:t>Обратиться в любое </a:t>
            </a:r>
            <a:r>
              <a:rPr lang="ru-RU" sz="1250" b="1" smtClean="0">
                <a:cs typeface="Arial" panose="020B0604020202020204" pitchFamily="34" charset="0"/>
              </a:rPr>
              <a:t>Отделение банка</a:t>
            </a:r>
            <a:r>
              <a:rPr lang="ru-RU" sz="1250" smtClean="0">
                <a:cs typeface="Arial" panose="020B0604020202020204" pitchFamily="34" charset="0"/>
              </a:rPr>
              <a:t> для написания </a:t>
            </a:r>
            <a:r>
              <a:rPr lang="ru-RU" sz="1250" b="1" smtClean="0">
                <a:cs typeface="Arial" panose="020B0604020202020204" pitchFamily="34" charset="0"/>
              </a:rPr>
              <a:t>Претензионного заявления</a:t>
            </a:r>
            <a:r>
              <a:rPr lang="ru-RU" sz="1250" smtClean="0">
                <a:cs typeface="Arial" panose="020B0604020202020204" pitchFamily="34" charset="0"/>
              </a:rPr>
              <a:t> по факту мошеннических операций</a:t>
            </a:r>
            <a:r>
              <a:rPr lang="ru-RU" sz="1250" b="1" smtClean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50" b="1" smtClean="0">
                <a:solidFill>
                  <a:srgbClr val="C42231"/>
                </a:solidFill>
                <a:cs typeface="Arial" panose="020B0604020202020204" pitchFamily="34" charset="0"/>
              </a:rPr>
              <a:t>Внимание! </a:t>
            </a:r>
            <a:r>
              <a:rPr lang="ru-RU" sz="1250" b="1" smtClean="0">
                <a:cs typeface="Arial" panose="020B0604020202020204" pitchFamily="34" charset="0"/>
              </a:rPr>
              <a:t>В претензионном заявлении необходимо четко указать какие операции проведены не держателем карты. Лучше всего к заявлению приложить выписку по картсчету и указать операции в ней.</a:t>
            </a:r>
            <a:endParaRPr lang="ru-RU" sz="1250" b="1"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29217" y="5789734"/>
            <a:ext cx="767428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smtClean="0">
                <a:cs typeface="Arial" panose="020B0604020202020204" pitchFamily="34" charset="0"/>
              </a:rPr>
              <a:t>Если в рамках карточного продукта у держателя карты заключен </a:t>
            </a:r>
            <a:r>
              <a:rPr lang="ru-RU" sz="1250" b="1" smtClean="0">
                <a:cs typeface="Arial" panose="020B0604020202020204" pitchFamily="34" charset="0"/>
              </a:rPr>
              <a:t>договор со страховой компанией</a:t>
            </a:r>
            <a:r>
              <a:rPr lang="ru-RU" sz="1250" smtClean="0">
                <a:cs typeface="Arial" panose="020B0604020202020204" pitchFamily="34" charset="0"/>
              </a:rPr>
              <a:t> относительно </a:t>
            </a:r>
            <a:r>
              <a:rPr lang="ru-RU" sz="1250" b="1" smtClean="0">
                <a:cs typeface="Arial" panose="020B0604020202020204" pitchFamily="34" charset="0"/>
              </a:rPr>
              <a:t>страхования финансовых рисков</a:t>
            </a:r>
            <a:r>
              <a:rPr lang="ru-RU" sz="1250" smtClean="0">
                <a:cs typeface="Arial" panose="020B0604020202020204" pitchFamily="34" charset="0"/>
              </a:rPr>
              <a:t>, то необходимо обратиться </a:t>
            </a:r>
            <a:r>
              <a:rPr lang="ru-RU" sz="1250" b="1" smtClean="0">
                <a:cs typeface="Arial" panose="020B0604020202020204" pitchFamily="34" charset="0"/>
              </a:rPr>
              <a:t>в страховую компанию с соответствующим заявлением.</a:t>
            </a:r>
            <a:r>
              <a:rPr lang="ru-RU" sz="1250" smtClean="0">
                <a:cs typeface="Arial" panose="020B0604020202020204" pitchFamily="34" charset="0"/>
              </a:rPr>
              <a:t> </a:t>
            </a:r>
            <a:endParaRPr lang="ru-RU" sz="1250" b="1">
              <a:cs typeface="Arial" panose="020B0604020202020204" pitchFamily="34" charset="0"/>
            </a:endParaRPr>
          </a:p>
        </p:txBody>
      </p:sp>
      <p:sp>
        <p:nvSpPr>
          <p:cNvPr id="68" name="Прямоугольник 8"/>
          <p:cNvSpPr/>
          <p:nvPr/>
        </p:nvSpPr>
        <p:spPr>
          <a:xfrm>
            <a:off x="179512" y="804813"/>
            <a:ext cx="8823989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rgbClr val="C42231"/>
                </a:solidFill>
              </a:rPr>
              <a:t>ДЕЙСТВИЯ ДЕРЖАТЕЛЯ КАРТЫ В СЛУЧАЕ, </a:t>
            </a:r>
          </a:p>
          <a:p>
            <a:pPr algn="ctr"/>
            <a:r>
              <a:rPr lang="ru-RU" sz="1600" smtClean="0">
                <a:solidFill>
                  <a:srgbClr val="C42231"/>
                </a:solidFill>
              </a:rPr>
              <a:t>ЕСЛИ ОН СТАЛ ЖЕРТВОЙ МОШЕННИЧЕСТВА ПОСЛЕ ПОСЕЩЕНИЯ ФИШИНГОВОГО САЙТА 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251520" y="1434042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52000" y="2168680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52000" y="3015795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52000" y="4658923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52000" y="5695716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52000" y="6522126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74"/>
          <p:cNvGrpSpPr/>
          <p:nvPr/>
        </p:nvGrpSpPr>
        <p:grpSpPr>
          <a:xfrm>
            <a:off x="252000" y="1469305"/>
            <a:ext cx="252000" cy="307777"/>
            <a:chOff x="863509" y="1690633"/>
            <a:chExt cx="252000" cy="307777"/>
          </a:xfrm>
        </p:grpSpPr>
        <p:sp>
          <p:nvSpPr>
            <p:cNvPr id="76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52000" y="2202441"/>
            <a:ext cx="252000" cy="307777"/>
            <a:chOff x="863509" y="1690633"/>
            <a:chExt cx="252000" cy="307777"/>
          </a:xfrm>
        </p:grpSpPr>
        <p:sp>
          <p:nvSpPr>
            <p:cNvPr id="79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52000" y="3046682"/>
            <a:ext cx="252000" cy="307777"/>
            <a:chOff x="863509" y="1690633"/>
            <a:chExt cx="252000" cy="307777"/>
          </a:xfrm>
        </p:grpSpPr>
        <p:sp>
          <p:nvSpPr>
            <p:cNvPr id="82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252000" y="4696612"/>
            <a:ext cx="252000" cy="307777"/>
            <a:chOff x="863509" y="1690633"/>
            <a:chExt cx="252000" cy="307777"/>
          </a:xfrm>
        </p:grpSpPr>
        <p:sp>
          <p:nvSpPr>
            <p:cNvPr id="85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52000" y="5735072"/>
            <a:ext cx="252000" cy="307777"/>
            <a:chOff x="863509" y="1690633"/>
            <a:chExt cx="252000" cy="307777"/>
          </a:xfrm>
        </p:grpSpPr>
        <p:sp>
          <p:nvSpPr>
            <p:cNvPr id="91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5" y="1532102"/>
            <a:ext cx="278115" cy="548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2" y="2378385"/>
            <a:ext cx="677633" cy="501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8" y="3463709"/>
            <a:ext cx="747333" cy="747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5" y="4846806"/>
            <a:ext cx="419040" cy="64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9" y="5850953"/>
            <a:ext cx="443117" cy="562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1996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Приложение. Примеры некоторых фишинговых сайтов.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0" y="1324515"/>
            <a:ext cx="7868716" cy="467248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251520" y="908720"/>
            <a:ext cx="860961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b="1" smtClean="0">
                <a:cs typeface="Arial" pitchFamily="34" charset="0"/>
              </a:rPr>
              <a:t>popolniaybalans</a:t>
            </a:r>
            <a:r>
              <a:rPr lang="ru-RU" sz="1250" b="1" smtClean="0">
                <a:cs typeface="Arial" pitchFamily="34" charset="0"/>
              </a:rPr>
              <a:t>.</a:t>
            </a:r>
            <a:r>
              <a:rPr lang="en-US" sz="1250" b="1" smtClean="0">
                <a:cs typeface="Arial" pitchFamily="34" charset="0"/>
              </a:rPr>
              <a:t>com</a:t>
            </a:r>
            <a:r>
              <a:rPr lang="ru-RU" sz="1250" b="1" smtClean="0">
                <a:cs typeface="Arial" pitchFamily="34" charset="0"/>
              </a:rPr>
              <a:t>.</a:t>
            </a:r>
            <a:r>
              <a:rPr lang="en-US" sz="1250" b="1" smtClean="0">
                <a:cs typeface="Arial" pitchFamily="34" charset="0"/>
              </a:rPr>
              <a:t>ua</a:t>
            </a:r>
            <a:r>
              <a:rPr lang="ru-RU" sz="1250" b="1" smtClean="0">
                <a:cs typeface="Arial" pitchFamily="34" charset="0"/>
              </a:rPr>
              <a:t> </a:t>
            </a:r>
            <a:r>
              <a:rPr lang="ru-RU" sz="1250">
                <a:cs typeface="Arial" pitchFamily="34" charset="0"/>
              </a:rPr>
              <a:t>- стартовая </a:t>
            </a:r>
            <a:r>
              <a:rPr lang="ru-RU" sz="1250" smtClean="0">
                <a:cs typeface="Arial" pitchFamily="34" charset="0"/>
              </a:rPr>
              <a:t>страница</a:t>
            </a:r>
            <a:endParaRPr lang="ru-RU" sz="125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679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Приложение. Примеры некоторых фишинговых сайтов.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908720"/>
            <a:ext cx="860961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b="1" smtClean="0">
                <a:cs typeface="Arial" pitchFamily="34" charset="0"/>
              </a:rPr>
              <a:t>popolniaybalans</a:t>
            </a:r>
            <a:r>
              <a:rPr lang="ru-RU" sz="1250" b="1" smtClean="0">
                <a:cs typeface="Arial" pitchFamily="34" charset="0"/>
              </a:rPr>
              <a:t>.</a:t>
            </a:r>
            <a:r>
              <a:rPr lang="en-US" sz="1250" b="1" smtClean="0">
                <a:cs typeface="Arial" pitchFamily="34" charset="0"/>
              </a:rPr>
              <a:t>com</a:t>
            </a:r>
            <a:r>
              <a:rPr lang="ru-RU" sz="1250" b="1" smtClean="0">
                <a:cs typeface="Arial" pitchFamily="34" charset="0"/>
              </a:rPr>
              <a:t>.</a:t>
            </a:r>
            <a:r>
              <a:rPr lang="en-US" sz="1250" b="1" smtClean="0">
                <a:cs typeface="Arial" pitchFamily="34" charset="0"/>
              </a:rPr>
              <a:t>ua</a:t>
            </a:r>
            <a:r>
              <a:rPr lang="ru-RU" sz="1250" b="1" smtClean="0">
                <a:cs typeface="Arial" pitchFamily="34" charset="0"/>
              </a:rPr>
              <a:t> </a:t>
            </a:r>
            <a:r>
              <a:rPr lang="ru-RU" sz="1250" smtClean="0">
                <a:cs typeface="Arial" pitchFamily="34" charset="0"/>
              </a:rPr>
              <a:t>– форма для ввода данных</a:t>
            </a:r>
            <a:endParaRPr lang="ru-RU" sz="1250"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2" y="1412776"/>
            <a:ext cx="8320250" cy="4264529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</p:pic>
    </p:spTree>
    <p:extLst>
      <p:ext uri="{BB962C8B-B14F-4D97-AF65-F5344CB8AC3E}">
        <p14:creationId xmlns="" xmlns:p14="http://schemas.microsoft.com/office/powerpoint/2010/main" val="1364519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50248"/>
            <a:ext cx="8027210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100" smtClean="0"/>
              <a:t>Мошенничество с использованием платежных карт, основанное на применении фишинговых (поддельных) платежных сервисов.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Приложение. Примеры некоторых фишинговых сайтов.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2017 г.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908720"/>
            <a:ext cx="860961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b="1" smtClean="0">
                <a:cs typeface="Arial" pitchFamily="34" charset="0"/>
              </a:rPr>
              <a:t>ukrplat.ru</a:t>
            </a:r>
            <a:r>
              <a:rPr lang="ru-RU" sz="1250" b="1" smtClean="0">
                <a:cs typeface="Arial" pitchFamily="34" charset="0"/>
              </a:rPr>
              <a:t> </a:t>
            </a:r>
            <a:r>
              <a:rPr lang="ru-RU" sz="1250" smtClean="0">
                <a:cs typeface="Arial" pitchFamily="34" charset="0"/>
              </a:rPr>
              <a:t>– стартовая страница</a:t>
            </a:r>
            <a:endParaRPr lang="ru-RU" sz="1250"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27" y="1360880"/>
            <a:ext cx="6891006" cy="4732183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</p:pic>
    </p:spTree>
    <p:extLst>
      <p:ext uri="{BB962C8B-B14F-4D97-AF65-F5344CB8AC3E}">
        <p14:creationId xmlns="" xmlns:p14="http://schemas.microsoft.com/office/powerpoint/2010/main" val="3154840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14619</TotalTime>
  <Words>1581</Words>
  <Application>Microsoft Office PowerPoint</Application>
  <PresentationFormat>Экран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123</cp:lastModifiedBy>
  <cp:revision>829</cp:revision>
  <dcterms:created xsi:type="dcterms:W3CDTF">2011-09-22T22:50:25Z</dcterms:created>
  <dcterms:modified xsi:type="dcterms:W3CDTF">2018-09-11T15:01:19Z</dcterms:modified>
</cp:coreProperties>
</file>