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3" r:id="rId2"/>
    <p:sldMasterId id="2147483717" r:id="rId3"/>
    <p:sldMasterId id="2147483721" r:id="rId4"/>
    <p:sldMasterId id="2147483725" r:id="rId5"/>
    <p:sldMasterId id="2147483729" r:id="rId6"/>
    <p:sldMasterId id="2147483733" r:id="rId7"/>
    <p:sldMasterId id="2147484551" r:id="rId8"/>
  </p:sldMasterIdLst>
  <p:notesMasterIdLst>
    <p:notesMasterId r:id="rId24"/>
  </p:notesMasterIdLst>
  <p:sldIdLst>
    <p:sldId id="256" r:id="rId9"/>
    <p:sldId id="313" r:id="rId10"/>
    <p:sldId id="345" r:id="rId11"/>
    <p:sldId id="323" r:id="rId12"/>
    <p:sldId id="285" r:id="rId13"/>
    <p:sldId id="343" r:id="rId14"/>
    <p:sldId id="261" r:id="rId15"/>
    <p:sldId id="267" r:id="rId16"/>
    <p:sldId id="321" r:id="rId17"/>
    <p:sldId id="344" r:id="rId18"/>
    <p:sldId id="340" r:id="rId19"/>
    <p:sldId id="342" r:id="rId20"/>
    <p:sldId id="275" r:id="rId21"/>
    <p:sldId id="276" r:id="rId22"/>
    <p:sldId id="279" r:id="rId2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CCECFF"/>
    <a:srgbClr val="66FF33"/>
    <a:srgbClr val="00CC00"/>
    <a:srgbClr val="6699FF"/>
    <a:srgbClr val="FF99CC"/>
    <a:srgbClr val="FFCC66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184" autoAdjust="0"/>
  </p:normalViewPr>
  <p:slideViewPr>
    <p:cSldViewPr>
      <p:cViewPr varScale="1">
        <p:scale>
          <a:sx n="77" d="100"/>
          <a:sy n="77" d="100"/>
        </p:scale>
        <p:origin x="-139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D94A6A-BA85-45CF-8DAB-104D7B350307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DE09ECD-D1A4-4AE1-B917-D61E9232B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7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B65F9-430E-459E-95B2-7151FAC379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ED442F-B257-4C93-8F41-8E2832290A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09ECD-D1A4-4AE1-B917-D61E9232BDC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090382-0316-46B7-8902-6142D8A96F1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73FA18-9607-416D-BBEB-E4963BB09B31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FBCF68-F4A9-448C-A68A-09260679B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D86520C-163E-4876-86AF-CED6F2F29E6D}" type="datetimeFigureOut">
              <a:rPr lang="en-US"/>
              <a:pPr>
                <a:defRPr/>
              </a:pPr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58AE6B5-D5C9-4140-9F06-258BE8F83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C1ECE6D-CEB1-44A1-A9D1-D16BB0873EA2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3D99E3A-04FF-4B0E-A926-6C9F33433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0978-8889-47D7-A542-67DAB7C69A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A7FA-C824-411D-9C78-B6F56F6269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EFD5F-0121-455B-B495-FA9E822A88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469E3-086B-433B-B05B-BE47BFF2B8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0E6A1-29FD-41F8-B1A3-4D0EC9CD4E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B3D85-092F-48DA-8D93-C0695D9103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B267E-AE5E-4448-BFFB-AE5831738B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4F6CA-D98A-435E-96DE-AA2D54278A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D6EBD-4165-4582-8F07-B7553991B4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E6272-295D-4070-BF2B-B9F6FC3299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66C7C-31EA-485C-8B48-71682A6959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84EB8A-45DD-4905-821F-E5A1D536FF3C}" type="datetimeFigureOut">
              <a:rPr lang="ru-RU"/>
              <a:pPr>
                <a:defRPr/>
              </a:pPr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FD28E8-EB82-44A8-BA22-800937C4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1288" y="-484188"/>
            <a:ext cx="9407526" cy="634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Группа 1"/>
          <p:cNvGrpSpPr>
            <a:grpSpLocks/>
          </p:cNvGrpSpPr>
          <p:nvPr/>
        </p:nvGrpSpPr>
        <p:grpSpPr bwMode="auto">
          <a:xfrm>
            <a:off x="-125413" y="5227638"/>
            <a:ext cx="9348788" cy="2138362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59" y="8207500"/>
              <a:ext cx="580046" cy="708730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7387" y="7598655"/>
              <a:ext cx="455453" cy="606716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698" y="7749825"/>
              <a:ext cx="255575" cy="379914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683" y="8129739"/>
              <a:ext cx="360029" cy="433237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717"/>
              <a:ext cx="517820" cy="666518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387" y="7732051"/>
              <a:ext cx="415589" cy="36880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20368" y="9018429"/>
              <a:ext cx="413366" cy="371029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9312" y="8696280"/>
              <a:ext cx="413366" cy="36880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668" y="9033982"/>
              <a:ext cx="666720" cy="719839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2678" y="8129739"/>
              <a:ext cx="786729" cy="913130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087" y="7672064"/>
              <a:ext cx="668942" cy="804264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796" y="8840691"/>
              <a:ext cx="846735" cy="1277493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69388" y="8907343"/>
              <a:ext cx="257798" cy="379916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8402" y="8329694"/>
              <a:ext cx="700057" cy="855365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7434" y="7793056"/>
              <a:ext cx="457675" cy="606716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7339" y="7943114"/>
              <a:ext cx="255575" cy="382137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2901" y="8325251"/>
              <a:ext cx="360029" cy="43101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7385" y="8349690"/>
              <a:ext cx="517820" cy="666518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529" y="7845358"/>
              <a:ext cx="415589" cy="371029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934" y="8889569"/>
              <a:ext cx="413366" cy="371029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673" y="9033982"/>
              <a:ext cx="846734" cy="1277491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69" y="9102855"/>
              <a:ext cx="355584" cy="57098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1644" y="8220830"/>
              <a:ext cx="708946" cy="94201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484" y="7792037"/>
              <a:ext cx="342250" cy="984225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2825" y="7803088"/>
              <a:ext cx="257720" cy="382253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148" y="7318810"/>
              <a:ext cx="940076" cy="839812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3526" y="9033982"/>
              <a:ext cx="668942" cy="719839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7942" y="7465444"/>
              <a:ext cx="786729" cy="913128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6316" y="7932006"/>
              <a:ext cx="537821" cy="859807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4171" y="8840691"/>
              <a:ext cx="577824" cy="708731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658" y="8476328"/>
              <a:ext cx="517820" cy="666518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925" y="8389681"/>
              <a:ext cx="415589" cy="37102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335" y="9013986"/>
              <a:ext cx="415589" cy="371029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49" y="7483218"/>
              <a:ext cx="846735" cy="1275270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7950" y="8907343"/>
              <a:ext cx="255577" cy="379916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6679" y="8329694"/>
              <a:ext cx="697833" cy="855365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7804" y="7793056"/>
              <a:ext cx="457675" cy="606716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000" y="7943114"/>
              <a:ext cx="257798" cy="382137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49985" y="8325251"/>
              <a:ext cx="360029" cy="43101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89933" y="8349690"/>
              <a:ext cx="517818" cy="666518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020" y="7845358"/>
              <a:ext cx="415588" cy="371029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5614" y="8889569"/>
              <a:ext cx="415589" cy="371029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29" y="9033982"/>
              <a:ext cx="846735" cy="1277491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5483" y="9102855"/>
              <a:ext cx="355584" cy="57098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4547" y="8220830"/>
              <a:ext cx="706723" cy="94201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181" y="7792037"/>
              <a:ext cx="344471" cy="984225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3481" y="7804200"/>
              <a:ext cx="257720" cy="38003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6526" y="7885349"/>
              <a:ext cx="284467" cy="377693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182" y="8216387"/>
              <a:ext cx="591158" cy="7864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4279" y="8965108"/>
              <a:ext cx="928963" cy="123305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3224" y="7838694"/>
              <a:ext cx="360029" cy="433236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5467" y="8551867"/>
              <a:ext cx="171125" cy="204399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790" y="7836471"/>
              <a:ext cx="706723" cy="630970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156" y="8665175"/>
              <a:ext cx="151123" cy="224394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8651" y="7627629"/>
              <a:ext cx="257798" cy="379916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000" y="-1235075"/>
            <a:ext cx="12446000" cy="1309846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17" r:id="rId2"/>
    <p:sldLayoutId id="2147484531" r:id="rId3"/>
    <p:sldLayoutId id="2147484532" r:id="rId4"/>
  </p:sldLayoutIdLst>
  <p:transition spd="slow">
    <p:split/>
  </p:transition>
  <p:txStyles>
    <p:titleStyle>
      <a:lvl1pPr algn="ctr" defTabSz="7096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5113" indent="-2651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2066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1788" y="-582613"/>
            <a:ext cx="9996488" cy="69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2425700" y="279400"/>
            <a:ext cx="7747000" cy="3603625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000" y="-1235075"/>
            <a:ext cx="12446000" cy="1309846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</p:sldLayoutIdLst>
  <p:transition spd="slow">
    <p:split/>
  </p:transition>
  <p:txStyles>
    <p:titleStyle>
      <a:lvl1pPr algn="ctr" defTabSz="7096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5113" indent="-2651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2066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5" y="-481013"/>
            <a:ext cx="9566275" cy="792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000" y="-1235075"/>
            <a:ext cx="12446000" cy="1309846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33" r:id="rId3"/>
  </p:sldLayoutIdLst>
  <p:transition spd="slow">
    <p:split/>
  </p:transition>
  <p:txStyles>
    <p:titleStyle>
      <a:lvl1pPr algn="ctr" defTabSz="7096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5113" indent="-2651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2066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4325" y="-582613"/>
            <a:ext cx="9928225" cy="622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000" y="-1235075"/>
            <a:ext cx="12446000" cy="1309846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34" r:id="rId3"/>
  </p:sldLayoutIdLst>
  <p:transition spd="slow">
    <p:split/>
  </p:transition>
  <p:txStyles>
    <p:titleStyle>
      <a:lvl1pPr algn="ctr" defTabSz="7096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5113" indent="-2651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2066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1138" y="-325438"/>
            <a:ext cx="9875838" cy="737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0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28" t="-140216" r="-705357" b="-322404"/>
          <a:stretch>
            <a:fillRect/>
          </a:stretch>
        </p:blipFill>
        <p:spPr bwMode="auto">
          <a:xfrm>
            <a:off x="-7132638" y="-3633788"/>
            <a:ext cx="4195763" cy="1412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-1651000" y="-1235075"/>
            <a:ext cx="12446000" cy="1309846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35" r:id="rId3"/>
  </p:sldLayoutIdLst>
  <p:transition spd="slow">
    <p:split/>
  </p:transition>
  <p:txStyles>
    <p:titleStyle>
      <a:lvl1pPr algn="ctr" defTabSz="7096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5113" indent="-2651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2066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0" y="-582613"/>
            <a:ext cx="9375775" cy="768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Группа 4"/>
          <p:cNvGrpSpPr>
            <a:grpSpLocks/>
          </p:cNvGrpSpPr>
          <p:nvPr/>
        </p:nvGrpSpPr>
        <p:grpSpPr bwMode="auto">
          <a:xfrm>
            <a:off x="5913438" y="-534988"/>
            <a:ext cx="3005137" cy="5232401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5275" y="-1897063"/>
            <a:ext cx="14814550" cy="12938126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113"/>
            <a:ext cx="9144000" cy="456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36" r:id="rId3"/>
  </p:sldLayoutIdLst>
  <p:transition spd="slow">
    <p:split/>
  </p:transition>
  <p:txStyles>
    <p:titleStyle>
      <a:lvl1pPr algn="ctr" defTabSz="70961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ctr" defTabSz="70961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ctr" defTabSz="70961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5113" indent="-2651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2066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74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176213" algn="l" defTabSz="709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7" r:id="rId2"/>
    <p:sldLayoutId id="2147484538" r:id="rId3"/>
    <p:sldLayoutId id="2147484539" r:id="rId4"/>
  </p:sldLayoutIdLst>
  <p:transition spd="slow">
    <p:split/>
  </p:transition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03200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16192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413" indent="-16192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6850" indent="-161925" algn="l" defTabSz="6524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F5DB-987E-4C79-B164-A1ED056D2519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742-2E4C-4168-8658-B7CA53B98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179388" y="4106863"/>
            <a:ext cx="87169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 ФІНАНСОВО-ГОСПОДАРСЬКОЇ ДІЯЛЬНОСТІ </a:t>
            </a:r>
          </a:p>
          <a:p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КПІ ім. ІГОРЯ СІКОРСЬКОГО </a:t>
            </a:r>
          </a:p>
          <a:p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2018 рік 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6929455" y="6477000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 –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0" name="Picture 4" descr="Картинки по запросу кпі лог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788024" y="260648"/>
            <a:ext cx="3934706" cy="3934706"/>
          </a:xfrm>
          <a:prstGeom prst="rect">
            <a:avLst/>
          </a:prstGeom>
          <a:noFill/>
          <a:effectLst>
            <a:glow rad="927100">
              <a:schemeClr val="bg1">
                <a:lumMod val="95000"/>
                <a:alpha val="67000"/>
              </a:schemeClr>
            </a:glow>
          </a:effectLst>
          <a:ex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ВИДАТКИ НА 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 НАУКОВО-ДОСЛІДНИХ РОБІТ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2" y="1292821"/>
          <a:ext cx="8786875" cy="5407920"/>
        </p:xfrm>
        <a:graphic>
          <a:graphicData uri="http://schemas.openxmlformats.org/drawingml/2006/table">
            <a:tbl>
              <a:tblPr/>
              <a:tblGrid>
                <a:gridCol w="1357324"/>
                <a:gridCol w="785818"/>
                <a:gridCol w="857256"/>
                <a:gridCol w="857256"/>
                <a:gridCol w="785818"/>
                <a:gridCol w="1071570"/>
                <a:gridCol w="857256"/>
                <a:gridCol w="714380"/>
                <a:gridCol w="785818"/>
                <a:gridCol w="714379"/>
              </a:tblGrid>
              <a:tr h="45147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Показники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2017 рік,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тис. </a:t>
                      </a:r>
                      <a:r>
                        <a:rPr lang="uk-UA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2018 рік,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тис. </a:t>
                      </a:r>
                      <a:r>
                        <a:rPr lang="uk-UA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Відношення  2018 року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до 2017 року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ЗФ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ЗФ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ЗФ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Оплата праці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24914,8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25540,4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50455,2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26372,1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28797,2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55169,3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112,8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109,3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Придбання матеріалів та інвентарю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2083,9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1654,5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3738,4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2111,8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1953,2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4065,0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101,3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118,1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108,7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Оплата послуг та інші видатки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523,6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3279,0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3802,6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598,6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1939,6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2538,2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114,3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59,2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Відрядження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617,3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684,6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368,4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64,3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52,7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53,8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Комунальні послуги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503,9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467,5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971,4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513,2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796,0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1309,2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101,8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170,3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134,8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Дослідження </a:t>
                      </a:r>
                      <a:b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і розробки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1962,7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1962,7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768,0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768,0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Соціальне забезпечення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163,7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163,7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167,6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167,6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Капітальні видатки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262,0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1051,9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1313,9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270,8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770,8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25,7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28355,5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34737,0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63092,5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30139,0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35124,2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65263,2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101,1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103,4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921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Крім того, виконано через НП «Київська політехніка»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852,4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852,4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1996,4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1996,4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234,2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234,2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07" marR="37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0" y="674797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400" dirty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Мінімальна  заробітна  плата у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році -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3723 грн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що на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16,3%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більше ніж у 2017 році.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забезпечення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мінімальної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заробітної плати у 2018 році виплачено доплату до її рівня на суму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17548,00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тис. грн. </a:t>
            </a: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Розмір І-го тарифного розряду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січня 2018 року 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- 1762 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10,1% ніж у 2017 році. Посадові оклади працівників установлювались на базі  окладу І-го тарифного розряду, затвердженого </a:t>
            </a:r>
            <a:r>
              <a:rPr lang="uk-UA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Кабінетом Міністрів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України на 01 січня 2017 року, та Указу Президента України від 30.08.2004р. № 1023/2004.  </a:t>
            </a:r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Відповідно до чинного законодавства, Положення про оплату праці, Положення про преміювання та Колективного договору, крім посадових окладів,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язкових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надбавок та доплат; надбавок і доплат стимулюючого характеру працівникам університету  було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виплачено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uk-UA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місячних і квартальних премій та премій до ювілейних дат – 17 153,0 тис. грн.;                     </a:t>
            </a:r>
          </a:p>
          <a:p>
            <a:pPr eaLnBrk="0" hangingPunct="0">
              <a:buFontTx/>
              <a:buChar char="-"/>
            </a:pPr>
            <a:r>
              <a:rPr lang="uk-UA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щорічної грошової допомоги педагогічним працівникам –  1 903,7 тис. грн.;	</a:t>
            </a:r>
          </a:p>
          <a:p>
            <a:pPr eaLnBrk="0" hangingPunct="0">
              <a:buFontTx/>
              <a:buChar char="-"/>
            </a:pPr>
            <a:r>
              <a:rPr lang="uk-UA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матеріальної допомоги  за заявами – 590,1 тис. грн.;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uk-UA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допомоги працівникам на оздоровлення  –  35 605,3 тис. грн.;	</a:t>
            </a:r>
          </a:p>
          <a:p>
            <a:pPr eaLnBrk="0" hangingPunct="0">
              <a:buFontTx/>
              <a:buChar char="-"/>
            </a:pPr>
            <a:r>
              <a:rPr lang="uk-UA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зарплати, збереженої за мобілізованими працівниками –  567,3 тис. грн.;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uk-UA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надбавок до окладів викладачам-дослідникам – 541,0 тис. грн.;.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uk-UA" b="1" dirty="0">
                <a:latin typeface="Times New Roman" pitchFamily="18" charset="0"/>
                <a:cs typeface="Times New Roman" pitchFamily="18" charset="0"/>
              </a:rPr>
              <a:t>Середньомісячна заробітна плата за 2018 рік становить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9194,0 грн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., або на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16,6%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більше, ніж відповідний показник за 2017 рік (7883,4 грн.).</a:t>
            </a:r>
          </a:p>
          <a:p>
            <a:pPr eaLnBrk="0" hangingPunct="0">
              <a:buFontTx/>
              <a:buChar char="-"/>
            </a:pPr>
            <a:endParaRPr lang="uk-UA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857224" y="1857364"/>
            <a:ext cx="8640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uk-UA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284163" y="5283200"/>
            <a:ext cx="8640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endParaRPr lang="uk-UA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68313" y="6081713"/>
            <a:ext cx="8497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785786" y="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СОЦІАЛЬНА СФЕРА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ПРАЦІВНИКИ</a:t>
            </a:r>
          </a:p>
          <a:p>
            <a:pPr algn="ctr">
              <a:defRPr/>
            </a:pPr>
            <a:endParaRPr lang="uk-U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57158" y="828685"/>
            <a:ext cx="828680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sz="1400" dirty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2018 році Вченою радою Університету було затверджено кошти на фінансування органів студентського самоврядування у сумі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889,2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Середньорічний контингент усіх категорій стипендіатів-студентів становив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7337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осіб, або 48,2 % усіх студентів бюджетної (денної) форми навчання , зокрема:					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які отримували академічну стипендію – 6497 осіб (або 42,7 %);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які отримували соціальну стипендію – 840 осіб (або 5,5 %).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 2018 рік виплачено: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Академічних стипендій – 113 668,4 тис.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Соціальних стипендій – 14 078,2 тис.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Соціальних виплат дітям-сиротам – 4 935,2 тис.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Академічних стипендій аспірантам та докторантам – 23 306,9 тис. 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Індексації стипендій – 436,8 тис. 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Фонд соціальної допомоги аспірантам – 1 414,0 тис. грн.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Окрім того, за рахунок інших джерел та фондів було додатково виплачено стипендії на суму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919,3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тис. грн.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857224" y="1857364"/>
            <a:ext cx="8640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uk-UA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57158" y="5357826"/>
            <a:ext cx="8640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/>
            <a:endParaRPr lang="uk-UA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468313" y="5934670"/>
            <a:ext cx="84978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684213" y="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СОЦІАЛЬНА СФЕРА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ЗДОБУВАЧІ ВИЩОЇ ОСВІТИ</a:t>
            </a:r>
            <a:endParaRPr lang="uk-UA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188913"/>
            <a:ext cx="6626225" cy="3714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КОМУНАЛЬНИХ ВИТРАТ 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8989417"/>
              </p:ext>
            </p:extLst>
          </p:nvPr>
        </p:nvGraphicFramePr>
        <p:xfrm>
          <a:off x="107950" y="836613"/>
          <a:ext cx="8928100" cy="555435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706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Спожито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Відхилення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р. від 2017 р.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9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Теплова енергія: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Гкал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-1 606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грн.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51 356,0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55 625,3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куб. м    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-8,2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грн.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14 195,0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15 797,9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Електрична енергія: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тис.кВт*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17 640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17 396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1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грн.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26 512,6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28 909,0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2 396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5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Природний газ: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куб. м      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грн.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5613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Всього, в тис. грн.: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100 838,8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8 252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333375"/>
            <a:ext cx="7777163" cy="64735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defRPr/>
            </a:pPr>
            <a:r>
              <a:rPr lang="uk-UA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ЗМІНА ТАРИФІВ НА КОМУНАЛЬНІ ПОСЛУГИ 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1831077"/>
              </p:ext>
            </p:extLst>
          </p:nvPr>
        </p:nvGraphicFramePr>
        <p:xfrm>
          <a:off x="179512" y="1196752"/>
          <a:ext cx="8640960" cy="5135257"/>
        </p:xfrm>
        <a:graphic>
          <a:graphicData uri="http://schemas.openxmlformats.org/drawingml/2006/table">
            <a:tbl>
              <a:tblPr/>
              <a:tblGrid>
                <a:gridCol w="1693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95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17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9009">
                <a:tc rowSpan="3"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послуг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Одиниця виміру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Тарифи, грн. з ПДВ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Січень</a:t>
                      </a:r>
                      <a:r>
                        <a:rPr lang="uk-UA" sz="18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2017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року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Січень 2018 року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65259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Січень 2019 року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2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Навчальні корпуси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Гуртожитки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Навчальні корпуси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Гуртожитки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Навчальні корпуси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Гуртожитки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81"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Теплова енергія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грн.</a:t>
                      </a: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Гкал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1 383,5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1 658,98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1 325,95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1 822,4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1 611,58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81"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Електрична енергія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н.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кВт∙год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2,37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81"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Холодна вода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1pPr>
                      <a:lvl2pPr marL="326298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2pPr>
                      <a:lvl3pPr marL="652594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3pPr>
                      <a:lvl4pPr marL="97889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4pPr>
                      <a:lvl5pPr marL="130518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5pPr>
                      <a:lvl6pPr marL="1631485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6pPr>
                      <a:lvl7pPr marL="1957783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7pPr>
                      <a:lvl8pPr marL="2284079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8pPr>
                      <a:lvl9pPr marL="2610377" algn="l" defTabSz="652594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Palatino Linotype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грн.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uk-UA" sz="18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18,29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0"/>
            <a:ext cx="8785225" cy="78579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ФАКТИЧНЕ ВИКОНАННЯ ПЛАНУ ПОТОЧНОГО ТА КАПІТАЛЬНОГО РЕМОНТІВ У 2018 РОЦІ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28085" name="Group 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61671458"/>
              </p:ext>
            </p:extLst>
          </p:nvPr>
        </p:nvGraphicFramePr>
        <p:xfrm>
          <a:off x="250825" y="1125538"/>
          <a:ext cx="8640958" cy="5352835"/>
        </p:xfrm>
        <a:graphic>
          <a:graphicData uri="http://schemas.openxmlformats.org/drawingml/2006/table">
            <a:tbl>
              <a:tblPr/>
              <a:tblGrid>
                <a:gridCol w="12042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6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6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63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6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97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460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Об’єкти</a:t>
                      </a:r>
                      <a:endParaRPr kumimoji="0" lang="uk-UA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Виконання плану,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4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Універ-ситет</a:t>
                      </a:r>
                      <a:endParaRPr kumimoji="0" lang="uk-UA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Підроз-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діли</a:t>
                      </a:r>
                      <a:endParaRPr kumimoji="0" lang="uk-UA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kumimoji="0" lang="uk-UA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Універ-ситет</a:t>
                      </a:r>
                      <a:endParaRPr kumimoji="0" lang="uk-UA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Підроз-діли</a:t>
                      </a:r>
                      <a:endParaRPr kumimoji="0" lang="uk-UA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Універ-ситет</a:t>
                      </a:r>
                      <a:endParaRPr kumimoji="0" lang="uk-UA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Підроз-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діли</a:t>
                      </a:r>
                      <a:endParaRPr kumimoji="0" lang="uk-UA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4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Навчальні корпуси,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благоустрій,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житлові будинки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5 153,4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17 653,4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17 293,3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3 298,4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20 591,7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138,3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Гуртожитки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13 415,0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13 415,0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9 799,5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9 928,8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8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ЦФВС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8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uk-UA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18 953,4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31 453,4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17 422,6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13 227,2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30 649,8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139,4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8443" name="Rectangle 1"/>
          <p:cNvSpPr>
            <a:spLocks noChangeArrowheads="1"/>
          </p:cNvSpPr>
          <p:nvPr/>
        </p:nvSpPr>
        <p:spPr bwMode="auto">
          <a:xfrm>
            <a:off x="1063625" y="16287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 2018 році фінансування Університету </a:t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здійснювалося за такими програмами: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6620" name="Group 1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8852099"/>
              </p:ext>
            </p:extLst>
          </p:nvPr>
        </p:nvGraphicFramePr>
        <p:xfrm>
          <a:off x="539750" y="1214438"/>
          <a:ext cx="7961340" cy="4950340"/>
        </p:xfrm>
        <a:graphic>
          <a:graphicData uri="http://schemas.openxmlformats.org/drawingml/2006/table">
            <a:tbl>
              <a:tblPr/>
              <a:tblGrid>
                <a:gridCol w="1460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593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КПКВК ДБ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Найменування бюджетної програми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5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2201160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Підготовка кадрів вищими навчальними закладами ІІІ і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рівнів акредитації та забезпечення діяльності їх баз практики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2201190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Виплата академічних стипендій студентам (курсантам) вищих навчальних закладів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4906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2201040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Дослідження, наукові та науково-технічні розробки, виконання робіт за державними цільовими програмами та державним замовленням, підготовка наукових кадрів, фінансова підтримка преси, розвитку наукової інфраструктури, наукових об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єктів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що становлять національне надбання, забезпечення діяльності Державного фонду фундаментальних досліджень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3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2201380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Виконання 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зобов’язань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України у сфері </a:t>
                      </a: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 та міжнародного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науково-технічного співробітництва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03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2201570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Виконання 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зобов’язань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України у Рамковій програмі Європейського Союзу з наукових досліджень та інновацій «Горизонт 2020»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144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2018 році на 127 кафедрах Університету навчалось 22227 студентів, 523 аспіранта та 24 докторанта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Середньорічна чисельність працівників 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становила 7611 осіб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/>
          </p:cNvGraphicFramePr>
          <p:nvPr/>
        </p:nvGraphicFramePr>
        <p:xfrm>
          <a:off x="571500" y="1571625"/>
          <a:ext cx="8001000" cy="4572000"/>
        </p:xfrm>
        <a:graphic>
          <a:graphicData uri="http://schemas.openxmlformats.org/presentationml/2006/ole">
            <p:oleObj spid="_x0000_s49154" name="Диаграмма" r:id="rId3" imgW="6111321" imgH="3032748" progId="Excel.Sheet.8">
              <p:embed/>
            </p:oleObj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3497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Університету</a:t>
            </a:r>
            <a:b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uk-UA" sz="4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3775842"/>
              </p:ext>
            </p:extLst>
          </p:nvPr>
        </p:nvGraphicFramePr>
        <p:xfrm>
          <a:off x="179512" y="1549400"/>
          <a:ext cx="8596188" cy="5308600"/>
        </p:xfrm>
        <a:graphic>
          <a:graphicData uri="http://schemas.openxmlformats.org/presentationml/2006/ole">
            <p:oleObj spid="_x0000_s1163" name="Worksheet" r:id="rId3" imgW="7071432" imgH="4693896" progId="Excel.Sheet.8">
              <p:embed/>
            </p:oleObj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ВИКОНАННЯ БЮДЖЕТУ УНІВЕРСИТЕТУ  ЗА 2018 РІК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5516370"/>
              </p:ext>
            </p:extLst>
          </p:nvPr>
        </p:nvGraphicFramePr>
        <p:xfrm>
          <a:off x="214282" y="857232"/>
          <a:ext cx="8643937" cy="5795142"/>
        </p:xfrm>
        <a:graphic>
          <a:graphicData uri="http://schemas.openxmlformats.org/drawingml/2006/table">
            <a:tbl>
              <a:tblPr/>
              <a:tblGrid>
                <a:gridCol w="278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29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0433">
                <a:tc rowSpan="3">
                  <a:txBody>
                    <a:bodyPr/>
                    <a:lstStyle/>
                    <a:p>
                      <a:pPr marL="0" marR="0" lvl="0" indent="2444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Джерела надходжень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Обсяг, тис. грн.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Відношення фактичних надходжень 2018 р. ,%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рік,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рік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р.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плану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  р.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1.Надходження  загального фонду  – всього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1 051 132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140 629,7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140 629,7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08,5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622">
                <a:tc>
                  <a:txBody>
                    <a:bodyPr/>
                    <a:lstStyle/>
                    <a:p>
                      <a:pPr marL="0" marR="0" lvl="0" indent="0" algn="l" defTabSz="6525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за програмами: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Підготовка</a:t>
                      </a: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кадрів, виплата академічних стипендій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1 017 679,6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104 248,2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104 248,2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Виконання  НДР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28 355,5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30 139,0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30 139,0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Державний політехнічний музей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5 097,5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6 242,5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6 242,5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2.Надходження  спеціального фонду  – 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327 369,6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316 051,8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340 623,0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за програмами: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Підготовка</a:t>
                      </a:r>
                      <a:r>
                        <a:rPr kumimoji="0" lang="uk-UA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кадрів</a:t>
                      </a:r>
                      <a:endParaRPr kumimoji="0" 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293 280,3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82 544,6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305 383,9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9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Виконання НДР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34 073,2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33 497,2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5 232,3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-Державний політехнічний музей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8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1 378 502,2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456 681,5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481 252,7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07,5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2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Крім того, виконано НП «Київська Політехніка»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1 996,4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1 996,4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796338" y="595313"/>
          <a:ext cx="216747" cy="5370285"/>
        </p:xfrm>
        <a:graphic>
          <a:graphicData uri="http://schemas.openxmlformats.org/drawingml/2006/table">
            <a:tbl>
              <a:tblPr/>
              <a:tblGrid>
                <a:gridCol w="216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7028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 bwMode="auto">
          <a:xfrm>
            <a:off x="-396552" y="0"/>
            <a:ext cx="9721080" cy="7413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ЗАГАЛЬНИЙ ФОНД  БЮДЖЕТУ УНІВЕРСИТЕТУ ПО  ПРОГРАМАХ  «ПІДГОТОВКА КАДРІВ» ТА «ВИПЛАТА АКАДЕМІЧНИХ СТИПЕНДІЙ»</a:t>
            </a:r>
            <a:endParaRPr lang="uk-UA" sz="27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074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1354574"/>
              </p:ext>
            </p:extLst>
          </p:nvPr>
        </p:nvGraphicFramePr>
        <p:xfrm>
          <a:off x="179512" y="692696"/>
          <a:ext cx="8358187" cy="5865189"/>
        </p:xfrm>
        <a:graphic>
          <a:graphicData uri="http://schemas.openxmlformats.org/drawingml/2006/table">
            <a:tbl>
              <a:tblPr/>
              <a:tblGrid>
                <a:gridCol w="2786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508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витрат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рік ,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фактичне виконання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Відношення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факту 201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201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р.,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грн.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структура,%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4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Заробітна плата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681 226,80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748 981,00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09,95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8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Нарахування на зарплату ЕСВ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50 557,10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62 186,20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07,72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Академічна стипендія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30 857,30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8 064,71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0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комунальних послуг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41 562,80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8 635,27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3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Харчування дітей - сиріт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3 527,20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3 875,60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109,88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3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Предмети, матеріали, інвентар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виплати дітям-сиротам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3 521,50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1 845,60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52,41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9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послуг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4 866,10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564,40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03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навчально –виробничої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практики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157,17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31763"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Придбання обладнання і предметів довгострокового користування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208,90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31120">
                <a:tc>
                  <a:txBody>
                    <a:bodyPr/>
                    <a:lstStyle/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Капітальний ремонт інших об'єктів</a:t>
                      </a:r>
                      <a:endParaRPr kumimoji="0" lang="uk-UA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1 291,200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1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1 017 679,60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104 248,18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08,51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2185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НАДХОДЖЕНЬ ЗА ПОСЛУГИ В СФЕРІ ОСВІТИ, НАУКИ, КУЛЬТУРИ,  СОЦІАЛЬНІЙ СФЕРІ  В  201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РОЦІ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674" name="Group 1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2882694"/>
              </p:ext>
            </p:extLst>
          </p:nvPr>
        </p:nvGraphicFramePr>
        <p:xfrm>
          <a:off x="179512" y="548681"/>
          <a:ext cx="8821645" cy="5945191"/>
        </p:xfrm>
        <a:graphic>
          <a:graphicData uri="http://schemas.openxmlformats.org/drawingml/2006/table">
            <a:tbl>
              <a:tblPr/>
              <a:tblGrid>
                <a:gridCol w="402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20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58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286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платних послуг</a:t>
                      </a:r>
                      <a:endParaRPr kumimoji="0" lang="uk-UA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 201</a:t>
                      </a:r>
                      <a:r>
                        <a:rPr kumimoji="0" lang="en-US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uk-UA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рік до 2017 року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</a:t>
                      </a: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грн.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тис. грн.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5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Послуги в сфері освіти, культури, соціальній сфері всього:</a:t>
                      </a:r>
                      <a:endParaRPr kumimoji="0" lang="uk-UA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93 280,3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305 383,9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навчання контрактних студентів і аспірантів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2 484,3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106 266,9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проживання в гуртожитках</a:t>
                      </a:r>
                      <a:endParaRPr kumimoji="0" lang="uk-UA" sz="1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92 335,2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4 379,0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громадське харчування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24 893,6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28 860,4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надходження спонсорських та благодійних внесків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44 488,0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17 058,5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1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-надання</a:t>
                      </a: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площ в </a:t>
                      </a:r>
                      <a:r>
                        <a:rPr kumimoji="0" lang="uk-UA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оренду, </a:t>
                      </a:r>
                      <a:r>
                        <a:rPr kumimoji="0" lang="uk-UA" sz="13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експлуатац</a:t>
                      </a:r>
                      <a:r>
                        <a:rPr kumimoji="0" lang="uk-UA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та ком. витрати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11 958,7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14 311,4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13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доуніверситетська</a:t>
                      </a: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підготовка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9 308,6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11 820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підвищення кваліфікації, друга вища освіта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11 713,7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1 116,6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спортивно-оздоровчі послуги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10 501,8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10 622,1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5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інші </a:t>
                      </a:r>
                      <a:r>
                        <a:rPr kumimoji="0" lang="uk-UA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освітні </a:t>
                      </a: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2 740,3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6 867,9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3949964"/>
                  </a:ext>
                </a:extLst>
              </a:tr>
              <a:tr h="3112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проведення культурно-масових заходів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3 386,2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4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курсові заходи</a:t>
                      </a:r>
                      <a:endParaRPr kumimoji="0" lang="uk-UA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uk-UA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Виконання НДР</a:t>
                      </a:r>
                      <a:endParaRPr kumimoji="0" lang="uk-UA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34 073,2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35 23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63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uk-UA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Державний політехнічний музей</a:t>
                      </a:r>
                      <a:endParaRPr kumimoji="0" lang="uk-UA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9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327 369,6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340 623,0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39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Крім того, виконано НП </a:t>
                      </a:r>
                      <a:r>
                        <a:rPr lang="uk-UA" sz="1200" b="1" noProof="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Київська політехніка</a:t>
                      </a:r>
                      <a:r>
                        <a:rPr kumimoji="0" lang="uk-UA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uk-UA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852,4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1 996,4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234,2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/>
          </p:cNvSpPr>
          <p:nvPr>
            <p:ph type="title"/>
          </p:nvPr>
        </p:nvSpPr>
        <p:spPr bwMode="auto">
          <a:xfrm>
            <a:off x="539552" y="0"/>
            <a:ext cx="8229600" cy="72008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ФІНАНСУВАННЯ НАУКОВО-ДОСЛІДНИХ РОБІТ </a:t>
            </a:r>
            <a:b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2018 РОЦІ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73" name="Group 10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1545207"/>
              </p:ext>
            </p:extLst>
          </p:nvPr>
        </p:nvGraphicFramePr>
        <p:xfrm>
          <a:off x="179512" y="847348"/>
          <a:ext cx="8676456" cy="5783704"/>
        </p:xfrm>
        <a:graphic>
          <a:graphicData uri="http://schemas.openxmlformats.org/drawingml/2006/table">
            <a:tbl>
              <a:tblPr/>
              <a:tblGrid>
                <a:gridCol w="2829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6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7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9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8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60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8264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Джерело</a:t>
                      </a: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Обсяги надходжень, тис. грн.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Відношення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факту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 року, %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рік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рік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k-UA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 2017 р.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плану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р.</a:t>
                      </a:r>
                      <a:endParaRPr kumimoji="0" lang="uk-U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Загальний фонд Державного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бюджету, всього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28 355,5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30 139,0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30 139,0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106,3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4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ч.: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2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прикладні розробки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21 346,1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24 273,7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24 273,7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113,7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фундаментальні дослідження</a:t>
                      </a:r>
                      <a:endParaRPr kumimoji="0" 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6 860,4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5 726,3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5 726,3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22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національний контактний пункт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рамкової  програми  ЕС  з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досліджень та інновацій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 2020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3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організація та проведення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міжнародних наукових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конференцій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5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Спеціальний  фонд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Державного бюджет,  всього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34 073,2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33 497,2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35 232,3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F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2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62 428,7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63 636,2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65 371,3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5F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57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крім того, НП 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політехніка</a:t>
                      </a:r>
                      <a:r>
                        <a:rPr kumimoji="0" 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852,4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1 996,4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1 996,4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234,2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ВИДАТКИ НА ПІДГОТОВКУ КАДРІВ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6603390"/>
              </p:ext>
            </p:extLst>
          </p:nvPr>
        </p:nvGraphicFramePr>
        <p:xfrm>
          <a:off x="107950" y="1052513"/>
          <a:ext cx="8784530" cy="5270192"/>
        </p:xfrm>
        <a:graphic>
          <a:graphicData uri="http://schemas.openxmlformats.org/drawingml/2006/table">
            <a:tbl>
              <a:tblPr/>
              <a:tblGrid>
                <a:gridCol w="1571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3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6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1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73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7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685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Показники</a:t>
                      </a: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2017 рік, тис. грн.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uk-UA" sz="18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2018 рік, тис. грн.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Відношення </a:t>
                      </a:r>
                      <a:r>
                        <a:rPr lang="uk-UA" sz="12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uk-UA" sz="12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2018 р. до 2017 р., %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356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праці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831 783,9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108 536,8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1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940 320,7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911 167,2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128 981,8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040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118,8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128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Академічна стипендія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130 857,3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1 193,4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132 050,7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138 064,7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919,3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138 984,0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105,5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48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Комунальні послуги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41 562,8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50 052,2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300" b="1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91 615,0</a:t>
                      </a:r>
                    </a:p>
                  </a:txBody>
                  <a:tcPr marL="6254" marR="6254" marT="62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48 635,3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50 894,3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99 529,6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1334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обладнання, матеріалів та інвентарю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3 521,5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20 415,9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23 937,4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1 845,6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23 050,8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24 896,4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112,9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765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послуг, інші видатки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4 866,1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16 477,4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21 343,5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564,4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14 435,1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14 999,5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70,3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Продукти харчування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3 527,2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13 390,6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16 917,8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3 875,6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15 896,7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19 772,3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109,9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116,9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765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Відрядження, навчальна практика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60,7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381,8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442,5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95,4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446,1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541,5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116,8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Пенсії та допомоги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347,8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347,8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172,7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172,7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обладнання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208,9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44 591,2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44 800,1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15 445,7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15 445,7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381569"/>
                  </a:ext>
                </a:extLst>
              </a:tr>
              <a:tr h="202481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 dirty="0">
                          <a:solidFill>
                            <a:srgbClr val="000000"/>
                          </a:solidFill>
                          <a:latin typeface="Times New Roman"/>
                        </a:rPr>
                        <a:t>Капітальний ремонт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1 291,2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5 588,0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6 879,2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14 883,5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14 883,5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266,3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216,4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233676"/>
                  </a:ext>
                </a:extLst>
              </a:tr>
              <a:tr h="595049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b="0" i="0" u="none" strike="noStrike" noProof="0">
                          <a:solidFill>
                            <a:srgbClr val="000000"/>
                          </a:solidFill>
                          <a:latin typeface="Times New Roman"/>
                        </a:rPr>
                        <a:t>Окремі заходи по реалізації державних програм</a:t>
                      </a:r>
                    </a:p>
                  </a:txBody>
                  <a:tcPr marL="6254" marR="6254" marT="62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11,9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11,9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43,2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43,2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363,0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363,0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388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РАЗОМ:</a:t>
                      </a:r>
                      <a:endParaRPr lang="uk-UA" sz="12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54" marR="6254" marT="62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1 017 679,6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260840,6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1278520,2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1 104 248,2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265 344,3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1 369 592,5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108,5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101,7</a:t>
                      </a:r>
                      <a:endParaRPr lang="uk-U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107,1</a:t>
                      </a:r>
                      <a:endParaRPr lang="uk-U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5659</TotalTime>
  <Words>1615</Words>
  <Application>Microsoft Office PowerPoint</Application>
  <PresentationFormat>Экран (4:3)</PresentationFormat>
  <Paragraphs>796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Тема Office</vt:lpstr>
      <vt:lpstr>Worksheet</vt:lpstr>
      <vt:lpstr>Диаграмма</vt:lpstr>
      <vt:lpstr>Слайд 1</vt:lpstr>
      <vt:lpstr>У  2018 році фінансування Університету  здійснювалося за такими програмами:</vt:lpstr>
      <vt:lpstr>У 2018 році на 127 кафедрах Університету навчалось 22227 студентів, 523 аспіранта та 24 докторанта Середньорічна чисельність працівників  становила 7611 осіб</vt:lpstr>
      <vt:lpstr>Бюджет Університету 2018 рік</vt:lpstr>
      <vt:lpstr>  ВИКОНАННЯ БЮДЖЕТУ УНІВЕРСИТЕТУ  ЗА 2018 РІК </vt:lpstr>
      <vt:lpstr>ЗАГАЛЬНИЙ ФОНД  БЮДЖЕТУ УНІВЕРСИТЕТУ ПО  ПРОГРАМАХ  «ПІДГОТОВКА КАДРІВ» ТА «ВИПЛАТА АКАДЕМІЧНИХ СТИПЕНДІЙ»</vt:lpstr>
      <vt:lpstr>СТРУКТУРА НАДХОДЖЕНЬ ЗА ПОСЛУГИ В СФЕРІ ОСВІТИ, НАУКИ, КУЛЬТУРИ,  СОЦІАЛЬНІЙ СФЕРІ  В  2018 РОЦІ</vt:lpstr>
      <vt:lpstr>ФІНАНСУВАННЯ НАУКОВО-ДОСЛІДНИХ РОБІТ  У 2018 РОЦІ</vt:lpstr>
      <vt:lpstr>ВИДАТКИ НА ПІДГОТОВКУ КАДРІВ</vt:lpstr>
      <vt:lpstr>ВИДАТКИ НА ВИКОНАННЯ НАУКОВО-ДОСЛІДНИХ РОБІТ</vt:lpstr>
      <vt:lpstr>Слайд 11</vt:lpstr>
      <vt:lpstr>Слайд 12</vt:lpstr>
      <vt:lpstr>СТРУКТУРА КОМУНАЛЬНИХ ВИТРАТ </vt:lpstr>
      <vt:lpstr>ЗМІНА ТАРИФІВ НА КОМУНАЛЬНІ ПОСЛУГИ </vt:lpstr>
      <vt:lpstr>ФАКТИЧНЕ ВИКОНАННЯ ПЛАНУ ПОТОЧНОГО ТА КАПІТАЛЬНОГО РЕМОНТІВ У 2018 РОЦІ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725</cp:revision>
  <cp:lastPrinted>2019-03-22T14:08:53Z</cp:lastPrinted>
  <dcterms:created xsi:type="dcterms:W3CDTF">2017-02-03T15:37:21Z</dcterms:created>
  <dcterms:modified xsi:type="dcterms:W3CDTF">2019-04-15T09:31:20Z</dcterms:modified>
</cp:coreProperties>
</file>